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a:srgbClr val="404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1CA740-C179-4566-9D0A-33A17D0FA08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324617774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CA740-C179-4566-9D0A-33A17D0FA08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155733507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CA740-C179-4566-9D0A-33A17D0FA08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284737961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CA740-C179-4566-9D0A-33A17D0FA08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92746585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CA740-C179-4566-9D0A-33A17D0FA088}"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205455196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1CA740-C179-4566-9D0A-33A17D0FA088}"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402512142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1CA740-C179-4566-9D0A-33A17D0FA088}"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417056547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1CA740-C179-4566-9D0A-33A17D0FA088}"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93725478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CA740-C179-4566-9D0A-33A17D0FA088}"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49028218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CA740-C179-4566-9D0A-33A17D0FA088}"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189828051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CA740-C179-4566-9D0A-33A17D0FA088}"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DA2C4-1AA5-4AA7-98D2-EBBC21E99AA4}" type="slidenum">
              <a:rPr lang="en-US" smtClean="0"/>
              <a:t>‹#›</a:t>
            </a:fld>
            <a:endParaRPr lang="en-US"/>
          </a:p>
        </p:txBody>
      </p:sp>
    </p:spTree>
    <p:extLst>
      <p:ext uri="{BB962C8B-B14F-4D97-AF65-F5344CB8AC3E}">
        <p14:creationId xmlns:p14="http://schemas.microsoft.com/office/powerpoint/2010/main" val="803018125"/>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4F6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CA740-C179-4566-9D0A-33A17D0FA088}" type="datetimeFigureOut">
              <a:rPr lang="en-US" smtClean="0"/>
              <a:t>11/19/2020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A2C4-1AA5-4AA7-98D2-EBBC21E99AA4}" type="slidenum">
              <a:rPr lang="en-US" smtClean="0"/>
              <a:t>‹#›</a:t>
            </a:fld>
            <a:endParaRPr lang="en-US"/>
          </a:p>
        </p:txBody>
      </p:sp>
    </p:spTree>
    <p:extLst>
      <p:ext uri="{BB962C8B-B14F-4D97-AF65-F5344CB8AC3E}">
        <p14:creationId xmlns:p14="http://schemas.microsoft.com/office/powerpoint/2010/main" val="3404082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b="1" dirty="0">
                <a:solidFill>
                  <a:srgbClr val="FFFF00"/>
                </a:solidFill>
                <a:latin typeface="AR BLANCA" panose="02000000000000000000" pitchFamily="2" charset="0"/>
              </a:rPr>
              <a:t>Haggai 2.20-23</a:t>
            </a:r>
          </a:p>
        </p:txBody>
      </p:sp>
      <p:sp>
        <p:nvSpPr>
          <p:cNvPr id="8" name="TextBox 7"/>
          <p:cNvSpPr txBox="1"/>
          <p:nvPr/>
        </p:nvSpPr>
        <p:spPr>
          <a:xfrm>
            <a:off x="0" y="5334646"/>
            <a:ext cx="3566160" cy="1200329"/>
          </a:xfrm>
          <a:prstGeom prst="rect">
            <a:avLst/>
          </a:prstGeom>
          <a:noFill/>
        </p:spPr>
        <p:txBody>
          <a:bodyPr wrap="square" rtlCol="0">
            <a:spAutoFit/>
          </a:bodyPr>
          <a:lstStyle/>
          <a:p>
            <a:r>
              <a:rPr lang="en-US" sz="2400" b="1" dirty="0">
                <a:solidFill>
                  <a:schemeClr val="bg1"/>
                </a:solidFill>
              </a:rPr>
              <a:t>King David </a:t>
            </a:r>
            <a:r>
              <a:rPr lang="en-US" sz="2400" dirty="0">
                <a:solidFill>
                  <a:schemeClr val="bg1"/>
                </a:solidFill>
              </a:rPr>
              <a:t>playing harp</a:t>
            </a:r>
          </a:p>
          <a:p>
            <a:r>
              <a:rPr lang="en-US" sz="2400" dirty="0">
                <a:solidFill>
                  <a:schemeClr val="bg1"/>
                </a:solidFill>
              </a:rPr>
              <a:t>da Fabriano Gentile </a:t>
            </a:r>
          </a:p>
          <a:p>
            <a:r>
              <a:rPr lang="en-US" sz="2400" dirty="0">
                <a:solidFill>
                  <a:schemeClr val="bg1"/>
                </a:solidFill>
              </a:rPr>
              <a:t>vanderbilt.edu</a:t>
            </a:r>
          </a:p>
        </p:txBody>
      </p:sp>
      <p:sp>
        <p:nvSpPr>
          <p:cNvPr id="9" name="TextBox 8"/>
          <p:cNvSpPr txBox="1"/>
          <p:nvPr/>
        </p:nvSpPr>
        <p:spPr>
          <a:xfrm>
            <a:off x="8784835" y="5312311"/>
            <a:ext cx="3407165" cy="830997"/>
          </a:xfrm>
          <a:prstGeom prst="rect">
            <a:avLst/>
          </a:prstGeom>
          <a:noFill/>
        </p:spPr>
        <p:txBody>
          <a:bodyPr wrap="square" rtlCol="0">
            <a:spAutoFit/>
          </a:bodyPr>
          <a:lstStyle/>
          <a:p>
            <a:pPr algn="r"/>
            <a:r>
              <a:rPr lang="en-US" sz="2400" b="1" dirty="0">
                <a:solidFill>
                  <a:schemeClr val="bg1"/>
                </a:solidFill>
              </a:rPr>
              <a:t>Jesus</a:t>
            </a:r>
            <a:endParaRPr lang="en-US" sz="2400" dirty="0">
              <a:solidFill>
                <a:schemeClr val="bg1"/>
              </a:solidFill>
            </a:endParaRPr>
          </a:p>
          <a:p>
            <a:pPr algn="r"/>
            <a:r>
              <a:rPr lang="en-US" sz="2400" i="1" dirty="0">
                <a:solidFill>
                  <a:schemeClr val="bg1"/>
                </a:solidFill>
              </a:rPr>
              <a:t>The Gospel of John </a:t>
            </a:r>
            <a:r>
              <a:rPr lang="en-US" sz="2400" dirty="0">
                <a:solidFill>
                  <a:schemeClr val="bg1"/>
                </a:solidFill>
              </a:rPr>
              <a:t>movie</a:t>
            </a:r>
          </a:p>
        </p:txBody>
      </p:sp>
      <p:sp>
        <p:nvSpPr>
          <p:cNvPr id="10" name="TextBox 9"/>
          <p:cNvSpPr txBox="1"/>
          <p:nvPr/>
        </p:nvSpPr>
        <p:spPr>
          <a:xfrm>
            <a:off x="4904614" y="5635335"/>
            <a:ext cx="2541767" cy="1200329"/>
          </a:xfrm>
          <a:prstGeom prst="rect">
            <a:avLst/>
          </a:prstGeom>
          <a:noFill/>
        </p:spPr>
        <p:txBody>
          <a:bodyPr wrap="square" rtlCol="0">
            <a:spAutoFit/>
          </a:bodyPr>
          <a:lstStyle/>
          <a:p>
            <a:pPr algn="ctr"/>
            <a:r>
              <a:rPr lang="en-US" sz="2400" b="1" dirty="0">
                <a:solidFill>
                  <a:schemeClr val="bg1"/>
                </a:solidFill>
              </a:rPr>
              <a:t>Zerubbabel</a:t>
            </a:r>
          </a:p>
          <a:p>
            <a:pPr algn="ctr"/>
            <a:r>
              <a:rPr lang="en-US" sz="2400" dirty="0">
                <a:solidFill>
                  <a:schemeClr val="bg1"/>
                </a:solidFill>
              </a:rPr>
              <a:t>Guillaume Rouille Wikipedia.org</a:t>
            </a:r>
          </a:p>
        </p:txBody>
      </p:sp>
      <p:grpSp>
        <p:nvGrpSpPr>
          <p:cNvPr id="14" name="Group 13">
            <a:extLst>
              <a:ext uri="{FF2B5EF4-FFF2-40B4-BE49-F238E27FC236}">
                <a16:creationId xmlns:a16="http://schemas.microsoft.com/office/drawing/2014/main" id="{CE199D7C-D1CB-4C1A-922E-F1B0D22580DC}"/>
              </a:ext>
            </a:extLst>
          </p:cNvPr>
          <p:cNvGrpSpPr/>
          <p:nvPr/>
        </p:nvGrpSpPr>
        <p:grpSpPr>
          <a:xfrm>
            <a:off x="0" y="923189"/>
            <a:ext cx="12192000" cy="4389122"/>
            <a:chOff x="0" y="923189"/>
            <a:chExt cx="12192000" cy="4389122"/>
          </a:xfrm>
        </p:grpSpPr>
        <p:pic>
          <p:nvPicPr>
            <p:cNvPr id="11" name="Picture 10">
              <a:extLst>
                <a:ext uri="{FF2B5EF4-FFF2-40B4-BE49-F238E27FC236}">
                  <a16:creationId xmlns:a16="http://schemas.microsoft.com/office/drawing/2014/main" id="{C4515E9D-1E3B-4131-BDC9-4341586E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189"/>
              <a:ext cx="5596539" cy="4389122"/>
            </a:xfrm>
            <a:prstGeom prst="rect">
              <a:avLst/>
            </a:prstGeom>
          </p:spPr>
        </p:pic>
        <p:pic>
          <p:nvPicPr>
            <p:cNvPr id="13" name="Picture 12">
              <a:extLst>
                <a:ext uri="{FF2B5EF4-FFF2-40B4-BE49-F238E27FC236}">
                  <a16:creationId xmlns:a16="http://schemas.microsoft.com/office/drawing/2014/main" id="{FA33E26B-E4F4-4986-ACE6-70C9682C345C}"/>
                </a:ext>
              </a:extLst>
            </p:cNvPr>
            <p:cNvPicPr>
              <a:picLocks noChangeAspect="1"/>
            </p:cNvPicPr>
            <p:nvPr/>
          </p:nvPicPr>
          <p:blipFill rotWithShape="1">
            <a:blip r:embed="rId3">
              <a:extLst>
                <a:ext uri="{28A0092B-C50C-407E-A947-70E740481C1C}">
                  <a14:useLocalDpi xmlns:a14="http://schemas.microsoft.com/office/drawing/2010/main" val="0"/>
                </a:ext>
              </a:extLst>
            </a:blip>
            <a:srcRect l="1158" r="30043"/>
            <a:stretch/>
          </p:blipFill>
          <p:spPr>
            <a:xfrm>
              <a:off x="7501676" y="1413487"/>
              <a:ext cx="4690324" cy="34086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15182">
              <a:off x="4481876" y="1426951"/>
              <a:ext cx="3228248" cy="3220598"/>
            </a:xfrm>
            <a:prstGeom prst="rect">
              <a:avLst/>
            </a:prstGeom>
          </p:spPr>
        </p:pic>
      </p:grpSp>
    </p:spTree>
    <p:extLst>
      <p:ext uri="{BB962C8B-B14F-4D97-AF65-F5344CB8AC3E}">
        <p14:creationId xmlns:p14="http://schemas.microsoft.com/office/powerpoint/2010/main" val="1210326578"/>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70852" y="0"/>
            <a:ext cx="8521148" cy="553997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Daniel 7.13-14 ESV:  I saw in the night visions, and behold, with the clouds of heaven there came one like a son of man, and he came to the Ancient of Days and was presented before him.  And to him was given dominion and glory and a kingdom, that all peoples, nations, and languages should serve him; his dominion is an </a:t>
            </a:r>
            <a:r>
              <a:rPr lang="en-US" sz="3400" u="sng" dirty="0">
                <a:solidFill>
                  <a:schemeClr val="bg1"/>
                </a:solidFill>
              </a:rPr>
              <a:t>everlasting</a:t>
            </a:r>
            <a:r>
              <a:rPr lang="en-US" sz="3400" dirty="0">
                <a:solidFill>
                  <a:schemeClr val="bg1"/>
                </a:solidFill>
              </a:rPr>
              <a:t> dominion, which shall not pass away, and his kingdom one that shall not be destroyed.</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929" r="16963"/>
          <a:stretch/>
        </p:blipFill>
        <p:spPr>
          <a:xfrm>
            <a:off x="0" y="0"/>
            <a:ext cx="3657600" cy="6858000"/>
          </a:xfrm>
          <a:prstGeom prst="rect">
            <a:avLst/>
          </a:prstGeom>
        </p:spPr>
      </p:pic>
      <p:sp>
        <p:nvSpPr>
          <p:cNvPr id="3" name="TextBox 2"/>
          <p:cNvSpPr txBox="1"/>
          <p:nvPr/>
        </p:nvSpPr>
        <p:spPr>
          <a:xfrm>
            <a:off x="0" y="6150114"/>
            <a:ext cx="3670852" cy="707886"/>
          </a:xfrm>
          <a:prstGeom prst="rect">
            <a:avLst/>
          </a:prstGeom>
          <a:solidFill>
            <a:schemeClr val="bg2">
              <a:lumMod val="50000"/>
            </a:schemeClr>
          </a:solidFill>
        </p:spPr>
        <p:txBody>
          <a:bodyPr wrap="square" rtlCol="0">
            <a:spAutoFit/>
          </a:bodyPr>
          <a:lstStyle/>
          <a:p>
            <a:pPr algn="ctr"/>
            <a:r>
              <a:rPr lang="en-US" sz="2000" b="1" dirty="0"/>
              <a:t>University of Notre Dame Medieval Institute</a:t>
            </a:r>
          </a:p>
        </p:txBody>
      </p:sp>
    </p:spTree>
    <p:extLst>
      <p:ext uri="{BB962C8B-B14F-4D97-AF65-F5344CB8AC3E}">
        <p14:creationId xmlns:p14="http://schemas.microsoft.com/office/powerpoint/2010/main" val="72668492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12192000" cy="553997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Matthew 21.9 NET:  “Hosanna to the Son of David!”</a:t>
            </a:r>
          </a:p>
          <a:p>
            <a:endParaRPr lang="en-US" sz="3400" dirty="0">
              <a:solidFill>
                <a:schemeClr val="bg1"/>
              </a:solidFill>
            </a:endParaRPr>
          </a:p>
          <a:p>
            <a:r>
              <a:rPr lang="en-US" sz="3400" dirty="0">
                <a:solidFill>
                  <a:schemeClr val="bg1"/>
                </a:solidFill>
              </a:rPr>
              <a:t>Luke 1.32-33 NET:  “He will be great, and will be called the Son of the Most High, and the Lord God will give him the throne of his father David.  He will reign over the house of Jacob forever, and his kingdom will never end.”</a:t>
            </a:r>
          </a:p>
          <a:p>
            <a:endParaRPr lang="en-US" sz="3400" dirty="0">
              <a:solidFill>
                <a:schemeClr val="bg1"/>
              </a:solidFill>
            </a:endParaRPr>
          </a:p>
          <a:p>
            <a:r>
              <a:rPr lang="en-US" sz="3400" dirty="0">
                <a:solidFill>
                  <a:schemeClr val="bg1"/>
                </a:solidFill>
              </a:rPr>
              <a:t>Isaiah 42.1 NIV:  Here is my servant, whom I uphold, my chosen one in whom I delight; I will put my Spirit on him, and he will bring justice to the nations.</a:t>
            </a:r>
          </a:p>
        </p:txBody>
      </p:sp>
    </p:spTree>
    <p:extLst>
      <p:ext uri="{BB962C8B-B14F-4D97-AF65-F5344CB8AC3E}">
        <p14:creationId xmlns:p14="http://schemas.microsoft.com/office/powerpoint/2010/main" val="264342690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FA3BC72-839C-4B54-BFDB-195CAB291B35}"/>
              </a:ext>
            </a:extLst>
          </p:cNvPr>
          <p:cNvGrpSpPr/>
          <p:nvPr/>
        </p:nvGrpSpPr>
        <p:grpSpPr>
          <a:xfrm>
            <a:off x="3308403" y="190705"/>
            <a:ext cx="5575193" cy="6667295"/>
            <a:chOff x="2744969" y="190705"/>
            <a:chExt cx="5575193" cy="6667295"/>
          </a:xfrm>
        </p:grpSpPr>
        <p:sp>
          <p:nvSpPr>
            <p:cNvPr id="6" name="TextBox 5">
              <a:extLst>
                <a:ext uri="{FF2B5EF4-FFF2-40B4-BE49-F238E27FC236}">
                  <a16:creationId xmlns:a16="http://schemas.microsoft.com/office/drawing/2014/main" id="{7C1CE382-A9DC-4533-9472-693D1696817C}"/>
                </a:ext>
              </a:extLst>
            </p:cNvPr>
            <p:cNvSpPr txBox="1"/>
            <p:nvPr/>
          </p:nvSpPr>
          <p:spPr>
            <a:xfrm>
              <a:off x="2744969" y="190705"/>
              <a:ext cx="5575193" cy="615553"/>
            </a:xfrm>
            <a:prstGeom prst="rect">
              <a:avLst/>
            </a:prstGeom>
            <a:noFill/>
          </p:spPr>
          <p:txBody>
            <a:bodyPr wrap="square" rtlCol="0">
              <a:spAutoFit/>
            </a:bodyPr>
            <a:lstStyle/>
            <a:p>
              <a:pPr algn="ctr"/>
              <a:r>
                <a:rPr lang="en-US" sz="3400" dirty="0">
                  <a:solidFill>
                    <a:schemeClr val="bg1"/>
                  </a:solidFill>
                </a:rPr>
                <a:t>King Hezekiah’s signet ring</a:t>
              </a:r>
            </a:p>
          </p:txBody>
        </p:sp>
        <p:pic>
          <p:nvPicPr>
            <p:cNvPr id="8" name="Picture 7">
              <a:extLst>
                <a:ext uri="{FF2B5EF4-FFF2-40B4-BE49-F238E27FC236}">
                  <a16:creationId xmlns:a16="http://schemas.microsoft.com/office/drawing/2014/main" id="{6E6F9318-EDA0-4D6E-BC3C-CAF76D50A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969" y="775480"/>
              <a:ext cx="5575193" cy="5682409"/>
            </a:xfrm>
            <a:prstGeom prst="rect">
              <a:avLst/>
            </a:prstGeom>
          </p:spPr>
        </p:pic>
        <p:sp>
          <p:nvSpPr>
            <p:cNvPr id="9" name="TextBox 8">
              <a:extLst>
                <a:ext uri="{FF2B5EF4-FFF2-40B4-BE49-F238E27FC236}">
                  <a16:creationId xmlns:a16="http://schemas.microsoft.com/office/drawing/2014/main" id="{5BF8B0F3-AB4E-4E24-AD61-AC3536A7D39C}"/>
                </a:ext>
              </a:extLst>
            </p:cNvPr>
            <p:cNvSpPr txBox="1"/>
            <p:nvPr/>
          </p:nvSpPr>
          <p:spPr>
            <a:xfrm>
              <a:off x="2744969" y="6457890"/>
              <a:ext cx="5575193" cy="400110"/>
            </a:xfrm>
            <a:prstGeom prst="rect">
              <a:avLst/>
            </a:prstGeom>
            <a:noFill/>
          </p:spPr>
          <p:txBody>
            <a:bodyPr wrap="square" rtlCol="0">
              <a:spAutoFit/>
            </a:bodyPr>
            <a:lstStyle/>
            <a:p>
              <a:pPr algn="ctr"/>
              <a:r>
                <a:rPr lang="en-US" sz="2000" dirty="0">
                  <a:solidFill>
                    <a:schemeClr val="bg1"/>
                  </a:solidFill>
                </a:rPr>
                <a:t>© </a:t>
              </a:r>
              <a:r>
                <a:rPr lang="en-US" sz="2000" dirty="0" err="1">
                  <a:solidFill>
                    <a:schemeClr val="bg1"/>
                  </a:solidFill>
                </a:rPr>
                <a:t>Eilat</a:t>
              </a:r>
              <a:r>
                <a:rPr lang="en-US" sz="2000" dirty="0">
                  <a:solidFill>
                    <a:schemeClr val="bg1"/>
                  </a:solidFill>
                </a:rPr>
                <a:t> </a:t>
              </a:r>
              <a:r>
                <a:rPr lang="en-US" sz="2000" dirty="0" err="1">
                  <a:solidFill>
                    <a:schemeClr val="bg1"/>
                  </a:solidFill>
                </a:rPr>
                <a:t>Mazar</a:t>
              </a:r>
              <a:r>
                <a:rPr lang="en-US" sz="2000" dirty="0">
                  <a:solidFill>
                    <a:schemeClr val="bg1"/>
                  </a:solidFill>
                </a:rPr>
                <a:t> / biblicalarchaeology.org</a:t>
              </a:r>
            </a:p>
          </p:txBody>
        </p:sp>
      </p:grpSp>
    </p:spTree>
    <p:extLst>
      <p:ext uri="{BB962C8B-B14F-4D97-AF65-F5344CB8AC3E}">
        <p14:creationId xmlns:p14="http://schemas.microsoft.com/office/powerpoint/2010/main" val="170098526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C159941-6B86-46DD-B868-20495086584B}"/>
              </a:ext>
            </a:extLst>
          </p:cNvPr>
          <p:cNvGrpSpPr/>
          <p:nvPr/>
        </p:nvGrpSpPr>
        <p:grpSpPr>
          <a:xfrm>
            <a:off x="3308403" y="190705"/>
            <a:ext cx="5575193" cy="6667295"/>
            <a:chOff x="2744969" y="190705"/>
            <a:chExt cx="5575193" cy="6667295"/>
          </a:xfrm>
        </p:grpSpPr>
        <p:sp>
          <p:nvSpPr>
            <p:cNvPr id="7" name="TextBox 6"/>
            <p:cNvSpPr txBox="1"/>
            <p:nvPr/>
          </p:nvSpPr>
          <p:spPr>
            <a:xfrm>
              <a:off x="2744969" y="190705"/>
              <a:ext cx="5575193" cy="615553"/>
            </a:xfrm>
            <a:prstGeom prst="rect">
              <a:avLst/>
            </a:prstGeom>
            <a:noFill/>
          </p:spPr>
          <p:txBody>
            <a:bodyPr wrap="square" rtlCol="0">
              <a:spAutoFit/>
            </a:bodyPr>
            <a:lstStyle/>
            <a:p>
              <a:pPr algn="ctr"/>
              <a:r>
                <a:rPr lang="en-US" sz="3400" dirty="0">
                  <a:solidFill>
                    <a:schemeClr val="bg1"/>
                  </a:solidFill>
                </a:rPr>
                <a:t>King Hezekiah’s signet ring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969" y="775480"/>
              <a:ext cx="5575193" cy="5682409"/>
            </a:xfrm>
            <a:prstGeom prst="rect">
              <a:avLst/>
            </a:prstGeom>
          </p:spPr>
        </p:pic>
        <p:sp>
          <p:nvSpPr>
            <p:cNvPr id="4" name="TextBox 3"/>
            <p:cNvSpPr txBox="1"/>
            <p:nvPr/>
          </p:nvSpPr>
          <p:spPr>
            <a:xfrm>
              <a:off x="2744969" y="6457890"/>
              <a:ext cx="5575193" cy="400110"/>
            </a:xfrm>
            <a:prstGeom prst="rect">
              <a:avLst/>
            </a:prstGeom>
            <a:noFill/>
          </p:spPr>
          <p:txBody>
            <a:bodyPr wrap="square" rtlCol="0">
              <a:spAutoFit/>
            </a:bodyPr>
            <a:lstStyle/>
            <a:p>
              <a:pPr algn="ctr"/>
              <a:r>
                <a:rPr lang="en-US" sz="2000" dirty="0">
                  <a:solidFill>
                    <a:schemeClr val="bg1"/>
                  </a:solidFill>
                </a:rPr>
                <a:t>© </a:t>
              </a:r>
              <a:r>
                <a:rPr lang="en-US" sz="2000" dirty="0" err="1">
                  <a:solidFill>
                    <a:schemeClr val="bg1"/>
                  </a:solidFill>
                </a:rPr>
                <a:t>Eilat</a:t>
              </a:r>
              <a:r>
                <a:rPr lang="en-US" sz="2000" dirty="0">
                  <a:solidFill>
                    <a:schemeClr val="bg1"/>
                  </a:solidFill>
                </a:rPr>
                <a:t> </a:t>
              </a:r>
              <a:r>
                <a:rPr lang="en-US" sz="2000" dirty="0" err="1">
                  <a:solidFill>
                    <a:schemeClr val="bg1"/>
                  </a:solidFill>
                </a:rPr>
                <a:t>Mazar</a:t>
              </a:r>
              <a:r>
                <a:rPr lang="en-US" sz="2000" dirty="0">
                  <a:solidFill>
                    <a:schemeClr val="bg1"/>
                  </a:solidFill>
                </a:rPr>
                <a:t> / biblicalarchaeology.org</a:t>
              </a:r>
            </a:p>
          </p:txBody>
        </p:sp>
      </p:grpSp>
      <p:grpSp>
        <p:nvGrpSpPr>
          <p:cNvPr id="13" name="Group 12"/>
          <p:cNvGrpSpPr/>
          <p:nvPr/>
        </p:nvGrpSpPr>
        <p:grpSpPr>
          <a:xfrm>
            <a:off x="86532" y="117425"/>
            <a:ext cx="2319612" cy="6623149"/>
            <a:chOff x="114495" y="99622"/>
            <a:chExt cx="2319612" cy="6623149"/>
          </a:xfrm>
        </p:grpSpPr>
        <p:grpSp>
          <p:nvGrpSpPr>
            <p:cNvPr id="5" name="Group 40"/>
            <p:cNvGrpSpPr/>
            <p:nvPr/>
          </p:nvGrpSpPr>
          <p:grpSpPr>
            <a:xfrm>
              <a:off x="114495" y="99622"/>
              <a:ext cx="2319612" cy="6623149"/>
              <a:chOff x="76200" y="381000"/>
              <a:chExt cx="1752600" cy="5867400"/>
            </a:xfrm>
          </p:grpSpPr>
          <p:grpSp>
            <p:nvGrpSpPr>
              <p:cNvPr id="6" name="Group 10"/>
              <p:cNvGrpSpPr/>
              <p:nvPr/>
            </p:nvGrpSpPr>
            <p:grpSpPr>
              <a:xfrm>
                <a:off x="76200" y="381000"/>
                <a:ext cx="1752600" cy="5867400"/>
                <a:chOff x="304800" y="381000"/>
                <a:chExt cx="1752600" cy="5867400"/>
              </a:xfrm>
            </p:grpSpPr>
            <p:sp>
              <p:nvSpPr>
                <p:cNvPr id="10" name="Oval 9"/>
                <p:cNvSpPr/>
                <p:nvPr/>
              </p:nvSpPr>
              <p:spPr>
                <a:xfrm>
                  <a:off x="304800" y="3810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God</a:t>
                  </a:r>
                </a:p>
              </p:txBody>
            </p:sp>
            <p:sp>
              <p:nvSpPr>
                <p:cNvPr id="11" name="Oval 10"/>
                <p:cNvSpPr/>
                <p:nvPr/>
              </p:nvSpPr>
              <p:spPr>
                <a:xfrm>
                  <a:off x="304800" y="24384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Israel</a:t>
                  </a:r>
                </a:p>
              </p:txBody>
            </p:sp>
            <p:sp>
              <p:nvSpPr>
                <p:cNvPr id="12" name="Oval 11"/>
                <p:cNvSpPr/>
                <p:nvPr/>
              </p:nvSpPr>
              <p:spPr>
                <a:xfrm>
                  <a:off x="304800" y="44958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Nations</a:t>
                  </a:r>
                </a:p>
              </p:txBody>
            </p:sp>
          </p:grpSp>
          <p:sp>
            <p:nvSpPr>
              <p:cNvPr id="8" name="Rectangle 14"/>
              <p:cNvSpPr>
                <a:spLocks noChangeArrowheads="1"/>
              </p:cNvSpPr>
              <p:nvPr/>
            </p:nvSpPr>
            <p:spPr bwMode="auto">
              <a:xfrm>
                <a:off x="838200" y="2133600"/>
                <a:ext cx="2286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9" name="Rectangle 8"/>
              <p:cNvSpPr>
                <a:spLocks noChangeArrowheads="1"/>
              </p:cNvSpPr>
              <p:nvPr/>
            </p:nvSpPr>
            <p:spPr bwMode="auto">
              <a:xfrm>
                <a:off x="838200" y="4191000"/>
                <a:ext cx="2286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en-US">
                  <a:solidFill>
                    <a:prstClr val="black"/>
                  </a:solidFill>
                </a:endParaRPr>
              </a:p>
            </p:txBody>
          </p:sp>
        </p:grpSp>
        <p:sp>
          <p:nvSpPr>
            <p:cNvPr id="3" name="Oval 2"/>
            <p:cNvSpPr/>
            <p:nvPr/>
          </p:nvSpPr>
          <p:spPr>
            <a:xfrm>
              <a:off x="453320" y="2450552"/>
              <a:ext cx="1633057" cy="666135"/>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King</a:t>
              </a:r>
            </a:p>
          </p:txBody>
        </p:sp>
      </p:grpSp>
    </p:spTree>
    <p:extLst>
      <p:ext uri="{BB962C8B-B14F-4D97-AF65-F5344CB8AC3E}">
        <p14:creationId xmlns:p14="http://schemas.microsoft.com/office/powerpoint/2010/main" val="3392325967"/>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01675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Jeremiah 22.24-23:1 NIV:  “As surely as I live,” declares the LORD, “even if you, Jehoiachin son of Jehoiakim, king of Judah, were </a:t>
            </a:r>
            <a:r>
              <a:rPr lang="en-US" sz="3400" u="sng" dirty="0">
                <a:solidFill>
                  <a:schemeClr val="bg1"/>
                </a:solidFill>
              </a:rPr>
              <a:t>a signet ring</a:t>
            </a:r>
            <a:r>
              <a:rPr lang="en-US" sz="3400" dirty="0">
                <a:solidFill>
                  <a:schemeClr val="bg1"/>
                </a:solidFill>
              </a:rPr>
              <a:t> on my right hand, I would still pull you off.  I will deliver you into the hands of those who want to kill you, those you fear-- Nebuchadnezzar king of Babylon and the Babylonians.  I will hurl you and the mother who gave you birth into another country, where 								neither of you was born, and there you both 									will die.  You will never come back to the land 									you long to return to.”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09493"/>
            <a:ext cx="3348507" cy="3348507"/>
          </a:xfrm>
          <a:prstGeom prst="rect">
            <a:avLst/>
          </a:prstGeom>
        </p:spPr>
      </p:pic>
      <p:sp>
        <p:nvSpPr>
          <p:cNvPr id="3" name="TextBox 2"/>
          <p:cNvSpPr txBox="1"/>
          <p:nvPr/>
        </p:nvSpPr>
        <p:spPr>
          <a:xfrm>
            <a:off x="3348507" y="6457890"/>
            <a:ext cx="3111016" cy="400110"/>
          </a:xfrm>
          <a:prstGeom prst="rect">
            <a:avLst/>
          </a:prstGeom>
          <a:noFill/>
        </p:spPr>
        <p:txBody>
          <a:bodyPr wrap="square" rtlCol="0">
            <a:spAutoFit/>
          </a:bodyPr>
          <a:lstStyle/>
          <a:p>
            <a:r>
              <a:rPr lang="en-US" sz="2000" b="1" dirty="0">
                <a:solidFill>
                  <a:schemeClr val="bg1"/>
                </a:solidFill>
              </a:rPr>
              <a:t>Jehoiachin / Wikipedia.org</a:t>
            </a:r>
          </a:p>
        </p:txBody>
      </p:sp>
    </p:spTree>
    <p:extLst>
      <p:ext uri="{BB962C8B-B14F-4D97-AF65-F5344CB8AC3E}">
        <p14:creationId xmlns:p14="http://schemas.microsoft.com/office/powerpoint/2010/main" val="292683406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12192000" cy="449353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Jeremiah 22.24-23:1 NIV continued…</a:t>
            </a:r>
          </a:p>
          <a:p>
            <a:r>
              <a:rPr lang="en-US" sz="3400" dirty="0">
                <a:solidFill>
                  <a:schemeClr val="bg1"/>
                </a:solidFill>
              </a:rPr>
              <a:t>Is this man Jehoiachin a despised, broken pot, an object no one wants? Why will he and his children be hurled out, cast into a land they do not know?  O land, land, land, hear the word of the LORD!  This is what the LORD says: “Record this man as if childless, a man who will not prosper in his lifetime, for none of his offspring will 										prosper, </a:t>
            </a:r>
            <a:r>
              <a:rPr lang="en-US" sz="3400" u="sng" dirty="0">
                <a:solidFill>
                  <a:schemeClr val="bg1"/>
                </a:solidFill>
              </a:rPr>
              <a:t>none will sit on the throne of David or </a:t>
            </a:r>
            <a:r>
              <a:rPr lang="en-US" sz="3400" dirty="0">
                <a:solidFill>
                  <a:schemeClr val="bg1"/>
                </a:solidFill>
              </a:rPr>
              <a:t>								</a:t>
            </a:r>
            <a:r>
              <a:rPr lang="en-US" sz="3400" u="sng" dirty="0">
                <a:solidFill>
                  <a:schemeClr val="bg1"/>
                </a:solidFill>
              </a:rPr>
              <a:t>rule anymore in Judah</a:t>
            </a:r>
            <a:r>
              <a:rPr lang="en-US" sz="3400" dirty="0">
                <a:solidFill>
                  <a:schemeClr val="bg1"/>
                </a:solidFill>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09490"/>
            <a:ext cx="3348507" cy="3348507"/>
          </a:xfrm>
          <a:prstGeom prst="rect">
            <a:avLst/>
          </a:prstGeom>
        </p:spPr>
      </p:pic>
      <p:sp>
        <p:nvSpPr>
          <p:cNvPr id="2" name="TextBox 1">
            <a:extLst>
              <a:ext uri="{FF2B5EF4-FFF2-40B4-BE49-F238E27FC236}">
                <a16:creationId xmlns:a16="http://schemas.microsoft.com/office/drawing/2014/main" id="{8FD4E7DA-F306-4778-872C-D074E7350EF6}"/>
              </a:ext>
            </a:extLst>
          </p:cNvPr>
          <p:cNvSpPr txBox="1"/>
          <p:nvPr/>
        </p:nvSpPr>
        <p:spPr>
          <a:xfrm>
            <a:off x="3348507" y="6457890"/>
            <a:ext cx="3111016" cy="400110"/>
          </a:xfrm>
          <a:prstGeom prst="rect">
            <a:avLst/>
          </a:prstGeom>
          <a:noFill/>
        </p:spPr>
        <p:txBody>
          <a:bodyPr wrap="square" rtlCol="0">
            <a:spAutoFit/>
          </a:bodyPr>
          <a:lstStyle/>
          <a:p>
            <a:r>
              <a:rPr lang="en-US" sz="2000" b="1" dirty="0">
                <a:solidFill>
                  <a:schemeClr val="bg1"/>
                </a:solidFill>
              </a:rPr>
              <a:t>Jehoiachin / Wikipedia.org</a:t>
            </a:r>
          </a:p>
        </p:txBody>
      </p:sp>
    </p:spTree>
    <p:extLst>
      <p:ext uri="{BB962C8B-B14F-4D97-AF65-F5344CB8AC3E}">
        <p14:creationId xmlns:p14="http://schemas.microsoft.com/office/powerpoint/2010/main" val="336793358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9071" y="117425"/>
            <a:ext cx="5908643" cy="5386090"/>
          </a:xfrm>
          <a:prstGeom prst="rect">
            <a:avLst/>
          </a:prstGeom>
          <a:noFill/>
        </p:spPr>
        <p:txBody>
          <a:bodyPr wrap="square" rtlCol="0">
            <a:spAutoFit/>
          </a:bodyPr>
          <a:lstStyle/>
          <a:p>
            <a:r>
              <a:rPr lang="en-US" sz="3200" dirty="0">
                <a:solidFill>
                  <a:schemeClr val="bg1"/>
                </a:solidFill>
              </a:rPr>
              <a:t>Jeremiah 22.24-23:1 NIV: </a:t>
            </a:r>
          </a:p>
          <a:p>
            <a:r>
              <a:rPr lang="en-US" sz="3200" dirty="0">
                <a:solidFill>
                  <a:schemeClr val="bg1"/>
                </a:solidFill>
              </a:rPr>
              <a:t>“As surely as I live,” declares the LORD, “even if you, Jehoiachin son of Jehoiakim, king of Judah, were </a:t>
            </a:r>
            <a:r>
              <a:rPr lang="en-US" sz="3200" u="sng" dirty="0">
                <a:solidFill>
                  <a:schemeClr val="bg1"/>
                </a:solidFill>
              </a:rPr>
              <a:t>a signet ring </a:t>
            </a:r>
            <a:r>
              <a:rPr lang="en-US" sz="3200" dirty="0">
                <a:solidFill>
                  <a:schemeClr val="bg1"/>
                </a:solidFill>
              </a:rPr>
              <a:t>on my right hand, I would still pull you off.”</a:t>
            </a:r>
          </a:p>
          <a:p>
            <a:endParaRPr lang="en-US" sz="2400" dirty="0">
              <a:solidFill>
                <a:schemeClr val="bg1"/>
              </a:solidFill>
            </a:endParaRPr>
          </a:p>
          <a:p>
            <a:r>
              <a:rPr lang="en-US" sz="3200" dirty="0">
                <a:solidFill>
                  <a:schemeClr val="bg1"/>
                </a:solidFill>
              </a:rPr>
              <a:t>[Regarding Jehoiachin,] “none of his offspring will prosper, </a:t>
            </a:r>
            <a:r>
              <a:rPr lang="en-US" sz="3200" u="sng" dirty="0">
                <a:solidFill>
                  <a:schemeClr val="bg1"/>
                </a:solidFill>
              </a:rPr>
              <a:t>none will sit on the throne of David or rule anymore in Judah</a:t>
            </a:r>
            <a:r>
              <a:rPr lang="en-US" sz="3200" dirty="0">
                <a:solidFill>
                  <a:schemeClr val="bg1"/>
                </a:solidFill>
              </a:rPr>
              <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436" t="6419" r="8721" b="20858"/>
          <a:stretch/>
        </p:blipFill>
        <p:spPr>
          <a:xfrm>
            <a:off x="8580641" y="226482"/>
            <a:ext cx="3474720" cy="3108960"/>
          </a:xfrm>
          <a:prstGeom prst="rect">
            <a:avLst/>
          </a:prstGeom>
        </p:spPr>
      </p:pic>
      <p:grpSp>
        <p:nvGrpSpPr>
          <p:cNvPr id="14" name="Group 13">
            <a:extLst>
              <a:ext uri="{FF2B5EF4-FFF2-40B4-BE49-F238E27FC236}">
                <a16:creationId xmlns:a16="http://schemas.microsoft.com/office/drawing/2014/main" id="{CB7D6363-2874-42DA-9232-EFD2CCC597F3}"/>
              </a:ext>
            </a:extLst>
          </p:cNvPr>
          <p:cNvGrpSpPr/>
          <p:nvPr/>
        </p:nvGrpSpPr>
        <p:grpSpPr>
          <a:xfrm>
            <a:off x="86532" y="117425"/>
            <a:ext cx="2319612" cy="6623149"/>
            <a:chOff x="114495" y="99622"/>
            <a:chExt cx="2319612" cy="6623149"/>
          </a:xfrm>
        </p:grpSpPr>
        <p:grpSp>
          <p:nvGrpSpPr>
            <p:cNvPr id="15" name="Group 40">
              <a:extLst>
                <a:ext uri="{FF2B5EF4-FFF2-40B4-BE49-F238E27FC236}">
                  <a16:creationId xmlns:a16="http://schemas.microsoft.com/office/drawing/2014/main" id="{8FD692A4-9993-429E-82DA-791B093B3995}"/>
                </a:ext>
              </a:extLst>
            </p:cNvPr>
            <p:cNvGrpSpPr/>
            <p:nvPr/>
          </p:nvGrpSpPr>
          <p:grpSpPr>
            <a:xfrm>
              <a:off x="114495" y="99622"/>
              <a:ext cx="2319612" cy="6623149"/>
              <a:chOff x="76200" y="381000"/>
              <a:chExt cx="1752600" cy="5867400"/>
            </a:xfrm>
          </p:grpSpPr>
          <p:grpSp>
            <p:nvGrpSpPr>
              <p:cNvPr id="17" name="Group 10">
                <a:extLst>
                  <a:ext uri="{FF2B5EF4-FFF2-40B4-BE49-F238E27FC236}">
                    <a16:creationId xmlns:a16="http://schemas.microsoft.com/office/drawing/2014/main" id="{4353B965-97FB-4B8E-BD4F-667F7893D2FC}"/>
                  </a:ext>
                </a:extLst>
              </p:cNvPr>
              <p:cNvGrpSpPr/>
              <p:nvPr/>
            </p:nvGrpSpPr>
            <p:grpSpPr>
              <a:xfrm>
                <a:off x="76200" y="381000"/>
                <a:ext cx="1752600" cy="5867400"/>
                <a:chOff x="304800" y="381000"/>
                <a:chExt cx="1752600" cy="5867400"/>
              </a:xfrm>
            </p:grpSpPr>
            <p:sp>
              <p:nvSpPr>
                <p:cNvPr id="20" name="Oval 19">
                  <a:extLst>
                    <a:ext uri="{FF2B5EF4-FFF2-40B4-BE49-F238E27FC236}">
                      <a16:creationId xmlns:a16="http://schemas.microsoft.com/office/drawing/2014/main" id="{3C7105C9-D245-4050-8E5C-D84507C16EF8}"/>
                    </a:ext>
                  </a:extLst>
                </p:cNvPr>
                <p:cNvSpPr/>
                <p:nvPr/>
              </p:nvSpPr>
              <p:spPr>
                <a:xfrm>
                  <a:off x="304800" y="3810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God</a:t>
                  </a:r>
                </a:p>
              </p:txBody>
            </p:sp>
            <p:sp>
              <p:nvSpPr>
                <p:cNvPr id="21" name="Oval 20">
                  <a:extLst>
                    <a:ext uri="{FF2B5EF4-FFF2-40B4-BE49-F238E27FC236}">
                      <a16:creationId xmlns:a16="http://schemas.microsoft.com/office/drawing/2014/main" id="{A2F7EEB9-4A88-4C52-8B64-3805EE2A9B21}"/>
                    </a:ext>
                  </a:extLst>
                </p:cNvPr>
                <p:cNvSpPr/>
                <p:nvPr/>
              </p:nvSpPr>
              <p:spPr>
                <a:xfrm>
                  <a:off x="304800" y="24384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Israel</a:t>
                  </a:r>
                </a:p>
              </p:txBody>
            </p:sp>
            <p:sp>
              <p:nvSpPr>
                <p:cNvPr id="22" name="Oval 21">
                  <a:extLst>
                    <a:ext uri="{FF2B5EF4-FFF2-40B4-BE49-F238E27FC236}">
                      <a16:creationId xmlns:a16="http://schemas.microsoft.com/office/drawing/2014/main" id="{9B488DE4-3C42-4CCD-AA0C-40D7282015CC}"/>
                    </a:ext>
                  </a:extLst>
                </p:cNvPr>
                <p:cNvSpPr/>
                <p:nvPr/>
              </p:nvSpPr>
              <p:spPr>
                <a:xfrm>
                  <a:off x="304800" y="44958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Nations</a:t>
                  </a:r>
                </a:p>
              </p:txBody>
            </p:sp>
          </p:grpSp>
          <p:sp>
            <p:nvSpPr>
              <p:cNvPr id="18" name="Rectangle 14">
                <a:extLst>
                  <a:ext uri="{FF2B5EF4-FFF2-40B4-BE49-F238E27FC236}">
                    <a16:creationId xmlns:a16="http://schemas.microsoft.com/office/drawing/2014/main" id="{75FD3CBD-E7AF-434E-9E39-62B361F2E025}"/>
                  </a:ext>
                </a:extLst>
              </p:cNvPr>
              <p:cNvSpPr>
                <a:spLocks noChangeArrowheads="1"/>
              </p:cNvSpPr>
              <p:nvPr/>
            </p:nvSpPr>
            <p:spPr bwMode="auto">
              <a:xfrm>
                <a:off x="838200" y="2133600"/>
                <a:ext cx="2286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9" name="Rectangle 18">
                <a:extLst>
                  <a:ext uri="{FF2B5EF4-FFF2-40B4-BE49-F238E27FC236}">
                    <a16:creationId xmlns:a16="http://schemas.microsoft.com/office/drawing/2014/main" id="{84F18867-BC0F-4705-A12C-5613E2305536}"/>
                  </a:ext>
                </a:extLst>
              </p:cNvPr>
              <p:cNvSpPr>
                <a:spLocks noChangeArrowheads="1"/>
              </p:cNvSpPr>
              <p:nvPr/>
            </p:nvSpPr>
            <p:spPr bwMode="auto">
              <a:xfrm>
                <a:off x="838200" y="4191000"/>
                <a:ext cx="2286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en-US">
                  <a:solidFill>
                    <a:prstClr val="black"/>
                  </a:solidFill>
                </a:endParaRPr>
              </a:p>
            </p:txBody>
          </p:sp>
        </p:grpSp>
        <p:sp>
          <p:nvSpPr>
            <p:cNvPr id="16" name="Oval 15">
              <a:extLst>
                <a:ext uri="{FF2B5EF4-FFF2-40B4-BE49-F238E27FC236}">
                  <a16:creationId xmlns:a16="http://schemas.microsoft.com/office/drawing/2014/main" id="{75F7E28B-E908-4739-B6DE-938FAF29CF86}"/>
                </a:ext>
              </a:extLst>
            </p:cNvPr>
            <p:cNvSpPr/>
            <p:nvPr/>
          </p:nvSpPr>
          <p:spPr>
            <a:xfrm>
              <a:off x="453320" y="2450552"/>
              <a:ext cx="1633057" cy="666135"/>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King</a:t>
              </a:r>
            </a:p>
          </p:txBody>
        </p:sp>
      </p:grpSp>
    </p:spTree>
    <p:extLst>
      <p:ext uri="{BB962C8B-B14F-4D97-AF65-F5344CB8AC3E}">
        <p14:creationId xmlns:p14="http://schemas.microsoft.com/office/powerpoint/2010/main" val="217963114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12192000" cy="2062103"/>
          </a:xfrm>
          <a:prstGeom prst="rect">
            <a:avLst/>
          </a:prstGeom>
          <a:noFill/>
        </p:spPr>
        <p:txBody>
          <a:bodyPr wrap="square" rtlCol="0">
            <a:spAutoFit/>
          </a:bodyPr>
          <a:lstStyle/>
          <a:p>
            <a:r>
              <a:rPr lang="en-US" sz="3200" dirty="0">
                <a:solidFill>
                  <a:schemeClr val="bg1"/>
                </a:solidFill>
              </a:rPr>
              <a:t>Haggai 2.23 NET:  On that day,’ says the LORD who rules over all, ‘I will take you, Zerubbabel son of Shealtiel, my servant,’ says the LORD, ‘and I will make you like </a:t>
            </a:r>
            <a:r>
              <a:rPr lang="en-US" sz="3200" b="1" u="sng" dirty="0">
                <a:solidFill>
                  <a:srgbClr val="FFFF00"/>
                </a:solidFill>
              </a:rPr>
              <a:t>a signet ring</a:t>
            </a:r>
            <a:r>
              <a:rPr lang="en-US" sz="3200" dirty="0">
                <a:solidFill>
                  <a:schemeClr val="bg1"/>
                </a:solidFill>
              </a:rPr>
              <a:t>, for I have chosen you,’ says the LORD who rules over all.”</a:t>
            </a:r>
          </a:p>
        </p:txBody>
      </p:sp>
      <p:grpSp>
        <p:nvGrpSpPr>
          <p:cNvPr id="4" name="Group 3">
            <a:extLst>
              <a:ext uri="{FF2B5EF4-FFF2-40B4-BE49-F238E27FC236}">
                <a16:creationId xmlns:a16="http://schemas.microsoft.com/office/drawing/2014/main" id="{07ED9B1A-96DB-4536-B254-E24D966AF42F}"/>
              </a:ext>
            </a:extLst>
          </p:cNvPr>
          <p:cNvGrpSpPr/>
          <p:nvPr/>
        </p:nvGrpSpPr>
        <p:grpSpPr>
          <a:xfrm>
            <a:off x="0" y="2124926"/>
            <a:ext cx="12192000" cy="4389122"/>
            <a:chOff x="0" y="923189"/>
            <a:chExt cx="12192000" cy="4389122"/>
          </a:xfrm>
        </p:grpSpPr>
        <p:pic>
          <p:nvPicPr>
            <p:cNvPr id="5" name="Picture 4">
              <a:extLst>
                <a:ext uri="{FF2B5EF4-FFF2-40B4-BE49-F238E27FC236}">
                  <a16:creationId xmlns:a16="http://schemas.microsoft.com/office/drawing/2014/main" id="{FD57346F-9541-42B7-A2D6-4D04C54A5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189"/>
              <a:ext cx="5596539" cy="4389122"/>
            </a:xfrm>
            <a:prstGeom prst="rect">
              <a:avLst/>
            </a:prstGeom>
          </p:spPr>
        </p:pic>
        <p:pic>
          <p:nvPicPr>
            <p:cNvPr id="6" name="Picture 5">
              <a:extLst>
                <a:ext uri="{FF2B5EF4-FFF2-40B4-BE49-F238E27FC236}">
                  <a16:creationId xmlns:a16="http://schemas.microsoft.com/office/drawing/2014/main" id="{1275E781-F42B-421B-9340-343BD77F47D5}"/>
                </a:ext>
              </a:extLst>
            </p:cNvPr>
            <p:cNvPicPr>
              <a:picLocks noChangeAspect="1"/>
            </p:cNvPicPr>
            <p:nvPr/>
          </p:nvPicPr>
          <p:blipFill rotWithShape="1">
            <a:blip r:embed="rId3">
              <a:extLst>
                <a:ext uri="{28A0092B-C50C-407E-A947-70E740481C1C}">
                  <a14:useLocalDpi xmlns:a14="http://schemas.microsoft.com/office/drawing/2010/main" val="0"/>
                </a:ext>
              </a:extLst>
            </a:blip>
            <a:srcRect l="1158" r="30043"/>
            <a:stretch/>
          </p:blipFill>
          <p:spPr>
            <a:xfrm>
              <a:off x="7501676" y="1413487"/>
              <a:ext cx="4690324" cy="3408666"/>
            </a:xfrm>
            <a:prstGeom prst="rect">
              <a:avLst/>
            </a:prstGeom>
          </p:spPr>
        </p:pic>
        <p:pic>
          <p:nvPicPr>
            <p:cNvPr id="8" name="Picture 7">
              <a:extLst>
                <a:ext uri="{FF2B5EF4-FFF2-40B4-BE49-F238E27FC236}">
                  <a16:creationId xmlns:a16="http://schemas.microsoft.com/office/drawing/2014/main" id="{9D50451B-2E12-4021-BEEE-8D1BF9D35C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15182">
              <a:off x="4481876" y="1426951"/>
              <a:ext cx="3228248" cy="3220598"/>
            </a:xfrm>
            <a:prstGeom prst="rect">
              <a:avLst/>
            </a:prstGeom>
          </p:spPr>
        </p:pic>
      </p:grpSp>
    </p:spTree>
    <p:extLst>
      <p:ext uri="{BB962C8B-B14F-4D97-AF65-F5344CB8AC3E}">
        <p14:creationId xmlns:p14="http://schemas.microsoft.com/office/powerpoint/2010/main" val="70420278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66362" y="0"/>
            <a:ext cx="9725637" cy="5724644"/>
          </a:xfrm>
          <a:prstGeom prst="rect">
            <a:avLst/>
          </a:prstGeom>
          <a:noFill/>
        </p:spPr>
        <p:txBody>
          <a:bodyPr wrap="square" rtlCol="0">
            <a:spAutoFit/>
          </a:bodyPr>
          <a:lstStyle/>
          <a:p>
            <a:endParaRPr lang="en-US" sz="1400" b="1" u="sng" dirty="0">
              <a:solidFill>
                <a:srgbClr val="FFFF00"/>
              </a:solidFill>
            </a:endParaRPr>
          </a:p>
          <a:p>
            <a:r>
              <a:rPr lang="en-US" sz="3400" b="1" u="sng" dirty="0">
                <a:solidFill>
                  <a:srgbClr val="FFFF00"/>
                </a:solidFill>
              </a:rPr>
              <a:t>Promises for Deliverance</a:t>
            </a:r>
          </a:p>
          <a:p>
            <a:pPr marL="457200" indent="-457200">
              <a:spcBef>
                <a:spcPts val="2400"/>
              </a:spcBef>
              <a:buFont typeface="Wingdings 2" panose="05020102010507070707" pitchFamily="18" charset="2"/>
              <a:buChar char=""/>
            </a:pPr>
            <a:r>
              <a:rPr lang="en-US" sz="3400" dirty="0">
                <a:solidFill>
                  <a:schemeClr val="bg1"/>
                </a:solidFill>
              </a:rPr>
              <a:t>God will destroy the might of the nations.  </a:t>
            </a:r>
          </a:p>
          <a:p>
            <a:pPr marL="457200" indent="-457200">
              <a:spcBef>
                <a:spcPts val="2400"/>
              </a:spcBef>
              <a:buFont typeface="Wingdings 2" panose="05020102010507070707" pitchFamily="18" charset="2"/>
              <a:buChar char=""/>
            </a:pPr>
            <a:r>
              <a:rPr lang="en-US" sz="3400" dirty="0">
                <a:solidFill>
                  <a:schemeClr val="bg1"/>
                </a:solidFill>
              </a:rPr>
              <a:t>God will restore the Davidic Monarchy.</a:t>
            </a:r>
          </a:p>
          <a:p>
            <a:pPr marL="457200" indent="-457200">
              <a:spcBef>
                <a:spcPts val="2400"/>
              </a:spcBef>
              <a:buFont typeface="Wingdings 2" panose="05020102010507070707" pitchFamily="18" charset="2"/>
              <a:buChar char=""/>
            </a:pPr>
            <a:r>
              <a:rPr lang="en-US" sz="3400" dirty="0">
                <a:solidFill>
                  <a:schemeClr val="bg1"/>
                </a:solidFill>
              </a:rPr>
              <a:t>The Messiah-king will set Israel free and bring them lasting peace.</a:t>
            </a:r>
          </a:p>
          <a:p>
            <a:pPr marL="457200" indent="-457200">
              <a:spcBef>
                <a:spcPts val="2400"/>
              </a:spcBef>
              <a:buFont typeface="Wingdings 2" panose="05020102010507070707" pitchFamily="18" charset="2"/>
              <a:buChar char=""/>
            </a:pPr>
            <a:r>
              <a:rPr lang="en-US" sz="3400" dirty="0">
                <a:solidFill>
                  <a:schemeClr val="bg1"/>
                </a:solidFill>
              </a:rPr>
              <a:t>All Powerful God would accomplish all this; the weakness and smallness of the post-exilic community were not an obstacle.  </a:t>
            </a:r>
          </a:p>
        </p:txBody>
      </p:sp>
      <p:grpSp>
        <p:nvGrpSpPr>
          <p:cNvPr id="3" name="Group 2">
            <a:extLst>
              <a:ext uri="{FF2B5EF4-FFF2-40B4-BE49-F238E27FC236}">
                <a16:creationId xmlns:a16="http://schemas.microsoft.com/office/drawing/2014/main" id="{6D2DE41F-89AF-411E-82DC-31342897CDB8}"/>
              </a:ext>
            </a:extLst>
          </p:cNvPr>
          <p:cNvGrpSpPr/>
          <p:nvPr/>
        </p:nvGrpSpPr>
        <p:grpSpPr>
          <a:xfrm>
            <a:off x="86532" y="117425"/>
            <a:ext cx="2319612" cy="6623149"/>
            <a:chOff x="114495" y="99622"/>
            <a:chExt cx="2319612" cy="6623149"/>
          </a:xfrm>
        </p:grpSpPr>
        <p:grpSp>
          <p:nvGrpSpPr>
            <p:cNvPr id="4" name="Group 40">
              <a:extLst>
                <a:ext uri="{FF2B5EF4-FFF2-40B4-BE49-F238E27FC236}">
                  <a16:creationId xmlns:a16="http://schemas.microsoft.com/office/drawing/2014/main" id="{66DB7DD6-4BA2-4647-9C58-8A8085FD67D3}"/>
                </a:ext>
              </a:extLst>
            </p:cNvPr>
            <p:cNvGrpSpPr/>
            <p:nvPr/>
          </p:nvGrpSpPr>
          <p:grpSpPr>
            <a:xfrm>
              <a:off x="114495" y="99622"/>
              <a:ext cx="2319612" cy="6623149"/>
              <a:chOff x="76200" y="381000"/>
              <a:chExt cx="1752600" cy="5867400"/>
            </a:xfrm>
          </p:grpSpPr>
          <p:grpSp>
            <p:nvGrpSpPr>
              <p:cNvPr id="6" name="Group 10">
                <a:extLst>
                  <a:ext uri="{FF2B5EF4-FFF2-40B4-BE49-F238E27FC236}">
                    <a16:creationId xmlns:a16="http://schemas.microsoft.com/office/drawing/2014/main" id="{0899F3CA-AF63-4FB6-9CD1-E42249E33CA0}"/>
                  </a:ext>
                </a:extLst>
              </p:cNvPr>
              <p:cNvGrpSpPr/>
              <p:nvPr/>
            </p:nvGrpSpPr>
            <p:grpSpPr>
              <a:xfrm>
                <a:off x="76200" y="381000"/>
                <a:ext cx="1752600" cy="5867400"/>
                <a:chOff x="304800" y="381000"/>
                <a:chExt cx="1752600" cy="5867400"/>
              </a:xfrm>
            </p:grpSpPr>
            <p:sp>
              <p:nvSpPr>
                <p:cNvPr id="10" name="Oval 9">
                  <a:extLst>
                    <a:ext uri="{FF2B5EF4-FFF2-40B4-BE49-F238E27FC236}">
                      <a16:creationId xmlns:a16="http://schemas.microsoft.com/office/drawing/2014/main" id="{029A591D-D564-4FFB-B85B-00D09876DB59}"/>
                    </a:ext>
                  </a:extLst>
                </p:cNvPr>
                <p:cNvSpPr/>
                <p:nvPr/>
              </p:nvSpPr>
              <p:spPr>
                <a:xfrm>
                  <a:off x="304800" y="3810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God</a:t>
                  </a:r>
                </a:p>
              </p:txBody>
            </p:sp>
            <p:sp>
              <p:nvSpPr>
                <p:cNvPr id="11" name="Oval 10">
                  <a:extLst>
                    <a:ext uri="{FF2B5EF4-FFF2-40B4-BE49-F238E27FC236}">
                      <a16:creationId xmlns:a16="http://schemas.microsoft.com/office/drawing/2014/main" id="{3FCA60FC-5F0E-4C54-9A22-0189FD329D47}"/>
                    </a:ext>
                  </a:extLst>
                </p:cNvPr>
                <p:cNvSpPr/>
                <p:nvPr/>
              </p:nvSpPr>
              <p:spPr>
                <a:xfrm>
                  <a:off x="304800" y="24384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Israel</a:t>
                  </a:r>
                </a:p>
              </p:txBody>
            </p:sp>
            <p:sp>
              <p:nvSpPr>
                <p:cNvPr id="12" name="Oval 11">
                  <a:extLst>
                    <a:ext uri="{FF2B5EF4-FFF2-40B4-BE49-F238E27FC236}">
                      <a16:creationId xmlns:a16="http://schemas.microsoft.com/office/drawing/2014/main" id="{3147C643-5A8D-4ADF-9B5D-08585CD283CA}"/>
                    </a:ext>
                  </a:extLst>
                </p:cNvPr>
                <p:cNvSpPr/>
                <p:nvPr/>
              </p:nvSpPr>
              <p:spPr>
                <a:xfrm>
                  <a:off x="304800" y="44958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Nations</a:t>
                  </a:r>
                </a:p>
              </p:txBody>
            </p:sp>
          </p:grpSp>
          <p:sp>
            <p:nvSpPr>
              <p:cNvPr id="8" name="Rectangle 14">
                <a:extLst>
                  <a:ext uri="{FF2B5EF4-FFF2-40B4-BE49-F238E27FC236}">
                    <a16:creationId xmlns:a16="http://schemas.microsoft.com/office/drawing/2014/main" id="{4B98E880-BD04-4288-8272-5F9B97830D8E}"/>
                  </a:ext>
                </a:extLst>
              </p:cNvPr>
              <p:cNvSpPr>
                <a:spLocks noChangeArrowheads="1"/>
              </p:cNvSpPr>
              <p:nvPr/>
            </p:nvSpPr>
            <p:spPr bwMode="auto">
              <a:xfrm>
                <a:off x="838200" y="2133600"/>
                <a:ext cx="2286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9" name="Rectangle 8">
                <a:extLst>
                  <a:ext uri="{FF2B5EF4-FFF2-40B4-BE49-F238E27FC236}">
                    <a16:creationId xmlns:a16="http://schemas.microsoft.com/office/drawing/2014/main" id="{AD6407E8-DC0A-47DF-92E6-D20EC48F2265}"/>
                  </a:ext>
                </a:extLst>
              </p:cNvPr>
              <p:cNvSpPr>
                <a:spLocks noChangeArrowheads="1"/>
              </p:cNvSpPr>
              <p:nvPr/>
            </p:nvSpPr>
            <p:spPr bwMode="auto">
              <a:xfrm>
                <a:off x="838200" y="4191000"/>
                <a:ext cx="2286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en-US">
                  <a:solidFill>
                    <a:prstClr val="black"/>
                  </a:solidFill>
                </a:endParaRPr>
              </a:p>
            </p:txBody>
          </p:sp>
        </p:grpSp>
        <p:sp>
          <p:nvSpPr>
            <p:cNvPr id="5" name="Oval 4">
              <a:extLst>
                <a:ext uri="{FF2B5EF4-FFF2-40B4-BE49-F238E27FC236}">
                  <a16:creationId xmlns:a16="http://schemas.microsoft.com/office/drawing/2014/main" id="{2C15309D-5911-4BF2-A9BF-377D5144A13B}"/>
                </a:ext>
              </a:extLst>
            </p:cNvPr>
            <p:cNvSpPr/>
            <p:nvPr/>
          </p:nvSpPr>
          <p:spPr>
            <a:xfrm>
              <a:off x="453320" y="2450552"/>
              <a:ext cx="1633057" cy="666135"/>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King</a:t>
              </a:r>
            </a:p>
          </p:txBody>
        </p:sp>
      </p:grpSp>
    </p:spTree>
    <p:extLst>
      <p:ext uri="{BB962C8B-B14F-4D97-AF65-F5344CB8AC3E}">
        <p14:creationId xmlns:p14="http://schemas.microsoft.com/office/powerpoint/2010/main" val="235885258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0344" y="15410"/>
            <a:ext cx="9711655" cy="5416868"/>
          </a:xfrm>
          <a:prstGeom prst="rect">
            <a:avLst/>
          </a:prstGeom>
          <a:noFill/>
        </p:spPr>
        <p:txBody>
          <a:bodyPr wrap="square" rtlCol="0">
            <a:spAutoFit/>
          </a:bodyPr>
          <a:lstStyle/>
          <a:p>
            <a:endParaRPr lang="en-US" sz="1400" b="1" u="sng" dirty="0">
              <a:solidFill>
                <a:srgbClr val="FFFF00"/>
              </a:solidFill>
            </a:endParaRPr>
          </a:p>
          <a:p>
            <a:r>
              <a:rPr lang="en-US" sz="3400" b="1" u="sng" dirty="0">
                <a:solidFill>
                  <a:srgbClr val="FFFF00"/>
                </a:solidFill>
              </a:rPr>
              <a:t>Promises about Christ</a:t>
            </a:r>
          </a:p>
          <a:p>
            <a:pPr marL="457200" indent="-457200">
              <a:spcBef>
                <a:spcPts val="2400"/>
              </a:spcBef>
              <a:buFont typeface="Wingdings 2" panose="05020102010507070707" pitchFamily="18" charset="2"/>
              <a:buChar char=""/>
            </a:pPr>
            <a:r>
              <a:rPr lang="en-US" sz="3400" dirty="0">
                <a:solidFill>
                  <a:schemeClr val="bg1"/>
                </a:solidFill>
              </a:rPr>
              <a:t>The divine Son of God, who came to be the human savior known as the Christ or Messiah, will be God the Father’s king over the Earth.</a:t>
            </a:r>
          </a:p>
          <a:p>
            <a:pPr marL="457200" indent="-457200">
              <a:spcBef>
                <a:spcPts val="2400"/>
              </a:spcBef>
              <a:buFont typeface="Wingdings 2" panose="05020102010507070707" pitchFamily="18" charset="2"/>
              <a:buChar char=""/>
            </a:pPr>
            <a:r>
              <a:rPr lang="en-US" sz="3400" dirty="0">
                <a:solidFill>
                  <a:schemeClr val="bg1"/>
                </a:solidFill>
              </a:rPr>
              <a:t>Already, God the Father has anointed Christ as the king and granted all authority to him.</a:t>
            </a:r>
          </a:p>
          <a:p>
            <a:pPr marL="457200" indent="-457200">
              <a:spcBef>
                <a:spcPts val="2400"/>
              </a:spcBef>
              <a:buFont typeface="Wingdings 2" panose="05020102010507070707" pitchFamily="18" charset="2"/>
              <a:buChar char=""/>
            </a:pPr>
            <a:r>
              <a:rPr lang="en-US" sz="3400" dirty="0">
                <a:solidFill>
                  <a:schemeClr val="bg1"/>
                </a:solidFill>
              </a:rPr>
              <a:t>When Christ returns, he will sit on David’s throne and rule over Israel, and through Israel the world.</a:t>
            </a:r>
          </a:p>
        </p:txBody>
      </p:sp>
      <p:grpSp>
        <p:nvGrpSpPr>
          <p:cNvPr id="3" name="Group 2">
            <a:extLst>
              <a:ext uri="{FF2B5EF4-FFF2-40B4-BE49-F238E27FC236}">
                <a16:creationId xmlns:a16="http://schemas.microsoft.com/office/drawing/2014/main" id="{3080CB67-4919-43B3-93D8-7DBE7A1ECC53}"/>
              </a:ext>
            </a:extLst>
          </p:cNvPr>
          <p:cNvGrpSpPr/>
          <p:nvPr/>
        </p:nvGrpSpPr>
        <p:grpSpPr>
          <a:xfrm>
            <a:off x="86532" y="117425"/>
            <a:ext cx="2319612" cy="6623149"/>
            <a:chOff x="114495" y="99622"/>
            <a:chExt cx="2319612" cy="6623149"/>
          </a:xfrm>
        </p:grpSpPr>
        <p:grpSp>
          <p:nvGrpSpPr>
            <p:cNvPr id="4" name="Group 40">
              <a:extLst>
                <a:ext uri="{FF2B5EF4-FFF2-40B4-BE49-F238E27FC236}">
                  <a16:creationId xmlns:a16="http://schemas.microsoft.com/office/drawing/2014/main" id="{066F4D15-4328-4167-9F37-9715C2245CE3}"/>
                </a:ext>
              </a:extLst>
            </p:cNvPr>
            <p:cNvGrpSpPr/>
            <p:nvPr/>
          </p:nvGrpSpPr>
          <p:grpSpPr>
            <a:xfrm>
              <a:off x="114495" y="99622"/>
              <a:ext cx="2319612" cy="6623149"/>
              <a:chOff x="76200" y="381000"/>
              <a:chExt cx="1752600" cy="5867400"/>
            </a:xfrm>
          </p:grpSpPr>
          <p:grpSp>
            <p:nvGrpSpPr>
              <p:cNvPr id="6" name="Group 10">
                <a:extLst>
                  <a:ext uri="{FF2B5EF4-FFF2-40B4-BE49-F238E27FC236}">
                    <a16:creationId xmlns:a16="http://schemas.microsoft.com/office/drawing/2014/main" id="{248A5769-040B-4E20-8DC3-95A4CF82CC1A}"/>
                  </a:ext>
                </a:extLst>
              </p:cNvPr>
              <p:cNvGrpSpPr/>
              <p:nvPr/>
            </p:nvGrpSpPr>
            <p:grpSpPr>
              <a:xfrm>
                <a:off x="76200" y="381000"/>
                <a:ext cx="1752600" cy="5867400"/>
                <a:chOff x="304800" y="381000"/>
                <a:chExt cx="1752600" cy="5867400"/>
              </a:xfrm>
            </p:grpSpPr>
            <p:sp>
              <p:nvSpPr>
                <p:cNvPr id="10" name="Oval 9">
                  <a:extLst>
                    <a:ext uri="{FF2B5EF4-FFF2-40B4-BE49-F238E27FC236}">
                      <a16:creationId xmlns:a16="http://schemas.microsoft.com/office/drawing/2014/main" id="{3FE45D55-0B4C-4442-ABD7-B4EE63254CBB}"/>
                    </a:ext>
                  </a:extLst>
                </p:cNvPr>
                <p:cNvSpPr/>
                <p:nvPr/>
              </p:nvSpPr>
              <p:spPr>
                <a:xfrm>
                  <a:off x="304800" y="3810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God</a:t>
                  </a:r>
                </a:p>
              </p:txBody>
            </p:sp>
            <p:sp>
              <p:nvSpPr>
                <p:cNvPr id="11" name="Oval 10">
                  <a:extLst>
                    <a:ext uri="{FF2B5EF4-FFF2-40B4-BE49-F238E27FC236}">
                      <a16:creationId xmlns:a16="http://schemas.microsoft.com/office/drawing/2014/main" id="{7A5EBB24-7614-4E33-A935-26AF4BE9F104}"/>
                    </a:ext>
                  </a:extLst>
                </p:cNvPr>
                <p:cNvSpPr/>
                <p:nvPr/>
              </p:nvSpPr>
              <p:spPr>
                <a:xfrm>
                  <a:off x="304800" y="24384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Israel</a:t>
                  </a:r>
                </a:p>
              </p:txBody>
            </p:sp>
            <p:sp>
              <p:nvSpPr>
                <p:cNvPr id="12" name="Oval 11">
                  <a:extLst>
                    <a:ext uri="{FF2B5EF4-FFF2-40B4-BE49-F238E27FC236}">
                      <a16:creationId xmlns:a16="http://schemas.microsoft.com/office/drawing/2014/main" id="{249140B5-ED4C-4AE9-8373-D87F500F5496}"/>
                    </a:ext>
                  </a:extLst>
                </p:cNvPr>
                <p:cNvSpPr/>
                <p:nvPr/>
              </p:nvSpPr>
              <p:spPr>
                <a:xfrm>
                  <a:off x="304800" y="4495800"/>
                  <a:ext cx="17526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rPr>
                    <a:t>Nations</a:t>
                  </a:r>
                </a:p>
              </p:txBody>
            </p:sp>
          </p:grpSp>
          <p:sp>
            <p:nvSpPr>
              <p:cNvPr id="8" name="Rectangle 14">
                <a:extLst>
                  <a:ext uri="{FF2B5EF4-FFF2-40B4-BE49-F238E27FC236}">
                    <a16:creationId xmlns:a16="http://schemas.microsoft.com/office/drawing/2014/main" id="{B00FF9A4-D6F8-49D6-BB8B-16932FDD1F7B}"/>
                  </a:ext>
                </a:extLst>
              </p:cNvPr>
              <p:cNvSpPr>
                <a:spLocks noChangeArrowheads="1"/>
              </p:cNvSpPr>
              <p:nvPr/>
            </p:nvSpPr>
            <p:spPr bwMode="auto">
              <a:xfrm>
                <a:off x="838200" y="2133600"/>
                <a:ext cx="2286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9" name="Rectangle 8">
                <a:extLst>
                  <a:ext uri="{FF2B5EF4-FFF2-40B4-BE49-F238E27FC236}">
                    <a16:creationId xmlns:a16="http://schemas.microsoft.com/office/drawing/2014/main" id="{8C90A830-6E37-400F-B342-C28958E36385}"/>
                  </a:ext>
                </a:extLst>
              </p:cNvPr>
              <p:cNvSpPr>
                <a:spLocks noChangeArrowheads="1"/>
              </p:cNvSpPr>
              <p:nvPr/>
            </p:nvSpPr>
            <p:spPr bwMode="auto">
              <a:xfrm>
                <a:off x="838200" y="4191000"/>
                <a:ext cx="2286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en-US">
                  <a:solidFill>
                    <a:prstClr val="black"/>
                  </a:solidFill>
                </a:endParaRPr>
              </a:p>
            </p:txBody>
          </p:sp>
        </p:grpSp>
        <p:sp>
          <p:nvSpPr>
            <p:cNvPr id="5" name="Oval 4">
              <a:extLst>
                <a:ext uri="{FF2B5EF4-FFF2-40B4-BE49-F238E27FC236}">
                  <a16:creationId xmlns:a16="http://schemas.microsoft.com/office/drawing/2014/main" id="{6A15919C-DA79-4279-B1B1-45AB4C5F281E}"/>
                </a:ext>
              </a:extLst>
            </p:cNvPr>
            <p:cNvSpPr/>
            <p:nvPr/>
          </p:nvSpPr>
          <p:spPr>
            <a:xfrm>
              <a:off x="453320" y="2450552"/>
              <a:ext cx="1633057" cy="666135"/>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King</a:t>
              </a:r>
            </a:p>
          </p:txBody>
        </p:sp>
      </p:grpSp>
    </p:spTree>
    <p:extLst>
      <p:ext uri="{BB962C8B-B14F-4D97-AF65-F5344CB8AC3E}">
        <p14:creationId xmlns:p14="http://schemas.microsoft.com/office/powerpoint/2010/main" val="2050616958"/>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12192000" cy="553997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Haggai 2.20-23 NET:  Then the LORD spoke to Haggai a second time on the twenty-fourth day of the month:  “Tell Zerubbabel governor of Judah: ‘I am ready to shake the sky and the earth.  I will overthrow royal thrones and shatter the might of earthly kingdoms. I will overthrow chariots and those who ride them, and horses and their riders will fall as people kill one another.  On that day,’ says the LORD of Heaven’s Armies, ‘I will take you, Zerubbabel son of </a:t>
            </a:r>
            <a:r>
              <a:rPr lang="en-US" sz="3400" dirty="0" err="1">
                <a:solidFill>
                  <a:schemeClr val="bg1"/>
                </a:solidFill>
              </a:rPr>
              <a:t>Shealtiel</a:t>
            </a:r>
            <a:r>
              <a:rPr lang="en-US" sz="3400" dirty="0">
                <a:solidFill>
                  <a:schemeClr val="bg1"/>
                </a:solidFill>
              </a:rPr>
              <a:t>, my servant,’ says the LORD, ‘and I will make you like a signet ring, for I have chosen you,’ says the LORD of Heaven’s Armies.”</a:t>
            </a:r>
          </a:p>
        </p:txBody>
      </p:sp>
    </p:spTree>
    <p:extLst>
      <p:ext uri="{BB962C8B-B14F-4D97-AF65-F5344CB8AC3E}">
        <p14:creationId xmlns:p14="http://schemas.microsoft.com/office/powerpoint/2010/main" val="4162641285"/>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610" t="13545" r="5869" b="21274"/>
          <a:stretch/>
        </p:blipFill>
        <p:spPr>
          <a:xfrm>
            <a:off x="2729461" y="3"/>
            <a:ext cx="6727924" cy="6868089"/>
          </a:xfrm>
          <a:prstGeom prst="rect">
            <a:avLst/>
          </a:prstGeom>
        </p:spPr>
      </p:pic>
      <p:sp>
        <p:nvSpPr>
          <p:cNvPr id="3" name="TextBox 2"/>
          <p:cNvSpPr txBox="1"/>
          <p:nvPr/>
        </p:nvSpPr>
        <p:spPr>
          <a:xfrm>
            <a:off x="1524000" y="6455968"/>
            <a:ext cx="9144000" cy="400110"/>
          </a:xfrm>
          <a:prstGeom prst="rect">
            <a:avLst/>
          </a:prstGeom>
          <a:solidFill>
            <a:srgbClr val="404F64"/>
          </a:solidFill>
        </p:spPr>
        <p:txBody>
          <a:bodyPr wrap="square" rtlCol="0">
            <a:spAutoFit/>
          </a:bodyPr>
          <a:lstStyle/>
          <a:p>
            <a:pPr algn="ctr"/>
            <a:r>
              <a:rPr lang="en-US" sz="2000" b="1" dirty="0">
                <a:solidFill>
                  <a:schemeClr val="bg1"/>
                </a:solidFill>
              </a:rPr>
              <a:t>James </a:t>
            </a:r>
            <a:r>
              <a:rPr lang="en-US" sz="2000" b="1" dirty="0" err="1">
                <a:solidFill>
                  <a:schemeClr val="bg1"/>
                </a:solidFill>
              </a:rPr>
              <a:t>Tissot</a:t>
            </a:r>
            <a:r>
              <a:rPr lang="en-US" sz="2000" b="1" dirty="0">
                <a:solidFill>
                  <a:schemeClr val="bg1"/>
                </a:solidFill>
              </a:rPr>
              <a:t> / BrooklynMuseum.org</a:t>
            </a:r>
          </a:p>
        </p:txBody>
      </p:sp>
    </p:spTree>
    <p:extLst>
      <p:ext uri="{BB962C8B-B14F-4D97-AF65-F5344CB8AC3E}">
        <p14:creationId xmlns:p14="http://schemas.microsoft.com/office/powerpoint/2010/main" val="116609303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12192000" cy="2400657"/>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Haggai 2.23 NET:  “‘On that day,’ says the LORD of Heaven’s Armies, ‘I will take you, Zerubbabel son of </a:t>
            </a:r>
            <a:r>
              <a:rPr lang="en-US" sz="3400" dirty="0" err="1">
                <a:solidFill>
                  <a:schemeClr val="bg1"/>
                </a:solidFill>
              </a:rPr>
              <a:t>Shealtiel</a:t>
            </a:r>
            <a:r>
              <a:rPr lang="en-US" sz="3400" dirty="0">
                <a:solidFill>
                  <a:schemeClr val="bg1"/>
                </a:solidFill>
              </a:rPr>
              <a:t>, </a:t>
            </a:r>
            <a:r>
              <a:rPr lang="en-US" sz="3400" b="1" u="sng" dirty="0">
                <a:solidFill>
                  <a:srgbClr val="FFFF00"/>
                </a:solidFill>
              </a:rPr>
              <a:t>my servant</a:t>
            </a:r>
            <a:r>
              <a:rPr lang="en-US" sz="3400" dirty="0">
                <a:solidFill>
                  <a:schemeClr val="bg1"/>
                </a:solidFill>
              </a:rPr>
              <a:t>,’ says the LORD, ‘and I will make you like a signet ring, for I have chosen you,’ says the LORD of Heaven’s Armies.”</a:t>
            </a:r>
          </a:p>
        </p:txBody>
      </p:sp>
      <p:grpSp>
        <p:nvGrpSpPr>
          <p:cNvPr id="4" name="Group 3">
            <a:extLst>
              <a:ext uri="{FF2B5EF4-FFF2-40B4-BE49-F238E27FC236}">
                <a16:creationId xmlns:a16="http://schemas.microsoft.com/office/drawing/2014/main" id="{0095F62E-1DB3-4C78-870A-923EA0B094CA}"/>
              </a:ext>
            </a:extLst>
          </p:cNvPr>
          <p:cNvGrpSpPr/>
          <p:nvPr/>
        </p:nvGrpSpPr>
        <p:grpSpPr>
          <a:xfrm>
            <a:off x="0" y="2468875"/>
            <a:ext cx="12192000" cy="4389122"/>
            <a:chOff x="0" y="923189"/>
            <a:chExt cx="12192000" cy="4389122"/>
          </a:xfrm>
        </p:grpSpPr>
        <p:pic>
          <p:nvPicPr>
            <p:cNvPr id="5" name="Picture 4">
              <a:extLst>
                <a:ext uri="{FF2B5EF4-FFF2-40B4-BE49-F238E27FC236}">
                  <a16:creationId xmlns:a16="http://schemas.microsoft.com/office/drawing/2014/main" id="{76F48D7B-0CAF-4335-9DDE-27616DDED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189"/>
              <a:ext cx="5596539" cy="4389122"/>
            </a:xfrm>
            <a:prstGeom prst="rect">
              <a:avLst/>
            </a:prstGeom>
          </p:spPr>
        </p:pic>
        <p:pic>
          <p:nvPicPr>
            <p:cNvPr id="6" name="Picture 5">
              <a:extLst>
                <a:ext uri="{FF2B5EF4-FFF2-40B4-BE49-F238E27FC236}">
                  <a16:creationId xmlns:a16="http://schemas.microsoft.com/office/drawing/2014/main" id="{4C84B02F-15F2-40BA-8EFB-9857C419C647}"/>
                </a:ext>
              </a:extLst>
            </p:cNvPr>
            <p:cNvPicPr>
              <a:picLocks noChangeAspect="1"/>
            </p:cNvPicPr>
            <p:nvPr/>
          </p:nvPicPr>
          <p:blipFill rotWithShape="1">
            <a:blip r:embed="rId3">
              <a:extLst>
                <a:ext uri="{28A0092B-C50C-407E-A947-70E740481C1C}">
                  <a14:useLocalDpi xmlns:a14="http://schemas.microsoft.com/office/drawing/2010/main" val="0"/>
                </a:ext>
              </a:extLst>
            </a:blip>
            <a:srcRect l="1158" r="30043"/>
            <a:stretch/>
          </p:blipFill>
          <p:spPr>
            <a:xfrm>
              <a:off x="7501676" y="1413487"/>
              <a:ext cx="4690324" cy="3408666"/>
            </a:xfrm>
            <a:prstGeom prst="rect">
              <a:avLst/>
            </a:prstGeom>
          </p:spPr>
        </p:pic>
        <p:pic>
          <p:nvPicPr>
            <p:cNvPr id="8" name="Picture 7">
              <a:extLst>
                <a:ext uri="{FF2B5EF4-FFF2-40B4-BE49-F238E27FC236}">
                  <a16:creationId xmlns:a16="http://schemas.microsoft.com/office/drawing/2014/main" id="{AAA957C1-32B4-465A-998B-36FE2B981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15182">
              <a:off x="4481876" y="1426951"/>
              <a:ext cx="3228248" cy="3220598"/>
            </a:xfrm>
            <a:prstGeom prst="rect">
              <a:avLst/>
            </a:prstGeom>
          </p:spPr>
        </p:pic>
      </p:grpSp>
    </p:spTree>
    <p:extLst>
      <p:ext uri="{BB962C8B-B14F-4D97-AF65-F5344CB8AC3E}">
        <p14:creationId xmlns:p14="http://schemas.microsoft.com/office/powerpoint/2010/main" val="210395549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DF034D-A48C-419E-AC51-685086A76F29}"/>
              </a:ext>
            </a:extLst>
          </p:cNvPr>
          <p:cNvGrpSpPr/>
          <p:nvPr/>
        </p:nvGrpSpPr>
        <p:grpSpPr>
          <a:xfrm>
            <a:off x="-271555" y="220434"/>
            <a:ext cx="9711125" cy="5702490"/>
            <a:chOff x="-271555" y="220434"/>
            <a:chExt cx="9711125" cy="5702490"/>
          </a:xfrm>
        </p:grpSpPr>
        <p:sp>
          <p:nvSpPr>
            <p:cNvPr id="7" name="TextBox 6"/>
            <p:cNvSpPr txBox="1"/>
            <p:nvPr/>
          </p:nvSpPr>
          <p:spPr>
            <a:xfrm>
              <a:off x="0" y="220434"/>
              <a:ext cx="2567709" cy="646331"/>
            </a:xfrm>
            <a:prstGeom prst="rect">
              <a:avLst/>
            </a:prstGeom>
            <a:noFill/>
          </p:spPr>
          <p:txBody>
            <a:bodyPr wrap="square" rtlCol="0">
              <a:spAutoFit/>
            </a:bodyPr>
            <a:lstStyle/>
            <a:p>
              <a:r>
                <a:rPr lang="en-US" sz="3600" b="1" u="sng" dirty="0">
                  <a:solidFill>
                    <a:srgbClr val="FF5757"/>
                  </a:solidFill>
                </a:rPr>
                <a:t>Command</a:t>
              </a:r>
            </a:p>
          </p:txBody>
        </p:sp>
        <p:grpSp>
          <p:nvGrpSpPr>
            <p:cNvPr id="5" name="Group 4">
              <a:extLst>
                <a:ext uri="{FF2B5EF4-FFF2-40B4-BE49-F238E27FC236}">
                  <a16:creationId xmlns:a16="http://schemas.microsoft.com/office/drawing/2014/main" id="{25F8B428-5979-4CC6-ACDB-C68D4F4EF7B3}"/>
                </a:ext>
              </a:extLst>
            </p:cNvPr>
            <p:cNvGrpSpPr/>
            <p:nvPr/>
          </p:nvGrpSpPr>
          <p:grpSpPr>
            <a:xfrm>
              <a:off x="-271555" y="1227141"/>
              <a:ext cx="9711125" cy="4695783"/>
              <a:chOff x="956878" y="1476521"/>
              <a:chExt cx="9711125" cy="4695783"/>
            </a:xfrm>
          </p:grpSpPr>
          <p:sp>
            <p:nvSpPr>
              <p:cNvPr id="2" name="TextBox 1"/>
              <p:cNvSpPr txBox="1"/>
              <p:nvPr/>
            </p:nvSpPr>
            <p:spPr>
              <a:xfrm rot="19820213">
                <a:off x="956878" y="1476521"/>
                <a:ext cx="5289076" cy="646331"/>
              </a:xfrm>
              <a:prstGeom prst="rect">
                <a:avLst/>
              </a:prstGeom>
              <a:noFill/>
            </p:spPr>
            <p:txBody>
              <a:bodyPr wrap="square" rtlCol="0">
                <a:spAutoFit/>
              </a:bodyPr>
              <a:lstStyle/>
              <a:p>
                <a:r>
                  <a:rPr lang="en-US" sz="3600" b="1" u="sng" dirty="0">
                    <a:solidFill>
                      <a:srgbClr val="FFFF00"/>
                    </a:solidFill>
                  </a:rPr>
                  <a:t>Be God’s Faithful Remnant</a:t>
                </a:r>
              </a:p>
            </p:txBody>
          </p:sp>
          <p:sp>
            <p:nvSpPr>
              <p:cNvPr id="3" name="TextBox 2"/>
              <p:cNvSpPr txBox="1"/>
              <p:nvPr/>
            </p:nvSpPr>
            <p:spPr>
              <a:xfrm>
                <a:off x="3952431" y="2439073"/>
                <a:ext cx="4165555" cy="2062103"/>
              </a:xfrm>
              <a:prstGeom prst="rect">
                <a:avLst/>
              </a:prstGeom>
              <a:noFill/>
            </p:spPr>
            <p:txBody>
              <a:bodyPr wrap="square" rtlCol="0">
                <a:spAutoFit/>
              </a:bodyPr>
              <a:lstStyle/>
              <a:p>
                <a:r>
                  <a:rPr lang="en-US" sz="3200" b="1" dirty="0">
                    <a:solidFill>
                      <a:schemeClr val="bg1"/>
                    </a:solidFill>
                  </a:rPr>
                  <a:t>Be devoted</a:t>
                </a:r>
              </a:p>
              <a:p>
                <a:r>
                  <a:rPr lang="en-US" sz="3200" b="1" dirty="0">
                    <a:solidFill>
                      <a:schemeClr val="bg1"/>
                    </a:solidFill>
                  </a:rPr>
                  <a:t>Be clean and obedient</a:t>
                </a:r>
              </a:p>
              <a:p>
                <a:r>
                  <a:rPr lang="en-US" sz="3200" b="1" dirty="0">
                    <a:solidFill>
                      <a:schemeClr val="bg1"/>
                    </a:solidFill>
                  </a:rPr>
                  <a:t>Be dependent</a:t>
                </a:r>
              </a:p>
              <a:p>
                <a:r>
                  <a:rPr lang="en-US" sz="3200" b="1" dirty="0">
                    <a:solidFill>
                      <a:schemeClr val="bg1"/>
                    </a:solidFill>
                  </a:rPr>
                  <a:t>Be faithful and trusting</a:t>
                </a:r>
              </a:p>
            </p:txBody>
          </p:sp>
          <p:sp>
            <p:nvSpPr>
              <p:cNvPr id="4" name="TextBox 3"/>
              <p:cNvSpPr txBox="1"/>
              <p:nvPr/>
            </p:nvSpPr>
            <p:spPr>
              <a:xfrm>
                <a:off x="7177828" y="5525973"/>
                <a:ext cx="3490175" cy="646331"/>
              </a:xfrm>
              <a:prstGeom prst="rect">
                <a:avLst/>
              </a:prstGeom>
              <a:noFill/>
            </p:spPr>
            <p:txBody>
              <a:bodyPr wrap="square" rtlCol="0">
                <a:spAutoFit/>
              </a:bodyPr>
              <a:lstStyle/>
              <a:p>
                <a:r>
                  <a:rPr lang="en-US" sz="3600" b="1" u="sng" dirty="0">
                    <a:solidFill>
                      <a:srgbClr val="FF5757"/>
                    </a:solidFill>
                  </a:rPr>
                  <a:t>Build the Temple</a:t>
                </a:r>
              </a:p>
            </p:txBody>
          </p:sp>
          <p:cxnSp>
            <p:nvCxnSpPr>
              <p:cNvPr id="9" name="Straight Connector 8"/>
              <p:cNvCxnSpPr/>
              <p:nvPr/>
            </p:nvCxnSpPr>
            <p:spPr>
              <a:xfrm>
                <a:off x="2747492" y="2538887"/>
                <a:ext cx="0" cy="163387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34617" y="2756079"/>
                <a:ext cx="1217813"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34616" y="3179190"/>
                <a:ext cx="1217813"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47494" y="3717702"/>
                <a:ext cx="1217813"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7495" y="4172755"/>
                <a:ext cx="1217813"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a:off x="7994341" y="2538887"/>
                <a:ext cx="922132" cy="1962289"/>
              </a:xfrm>
              <a:prstGeom prst="rightBrace">
                <a:avLst/>
              </a:prstGeom>
              <a:ln w="50800">
                <a:solidFill>
                  <a:srgbClr val="FF57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a:off x="9096777" y="3520028"/>
                <a:ext cx="0" cy="2005942"/>
              </a:xfrm>
              <a:prstGeom prst="straightConnector1">
                <a:avLst/>
              </a:prstGeom>
              <a:ln w="50800">
                <a:solidFill>
                  <a:srgbClr val="FF5757"/>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3945524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6A70E8-60FB-4F53-8C6E-9F215BE88FD7}"/>
              </a:ext>
            </a:extLst>
          </p:cNvPr>
          <p:cNvGrpSpPr/>
          <p:nvPr/>
        </p:nvGrpSpPr>
        <p:grpSpPr>
          <a:xfrm>
            <a:off x="-248890" y="129312"/>
            <a:ext cx="9476024" cy="6728688"/>
            <a:chOff x="-248890" y="129312"/>
            <a:chExt cx="9476024" cy="6728688"/>
          </a:xfrm>
        </p:grpSpPr>
        <p:sp>
          <p:nvSpPr>
            <p:cNvPr id="7" name="TextBox 6"/>
            <p:cNvSpPr txBox="1"/>
            <p:nvPr/>
          </p:nvSpPr>
          <p:spPr>
            <a:xfrm>
              <a:off x="0" y="129312"/>
              <a:ext cx="2087418" cy="646331"/>
            </a:xfrm>
            <a:prstGeom prst="rect">
              <a:avLst/>
            </a:prstGeom>
            <a:noFill/>
          </p:spPr>
          <p:txBody>
            <a:bodyPr wrap="square" rtlCol="0">
              <a:spAutoFit/>
            </a:bodyPr>
            <a:lstStyle/>
            <a:p>
              <a:r>
                <a:rPr lang="en-US" sz="3600" b="1" u="sng" dirty="0">
                  <a:solidFill>
                    <a:srgbClr val="FF5757"/>
                  </a:solidFill>
                </a:rPr>
                <a:t>Promise</a:t>
              </a:r>
            </a:p>
          </p:txBody>
        </p:sp>
        <p:grpSp>
          <p:nvGrpSpPr>
            <p:cNvPr id="5" name="Group 4">
              <a:extLst>
                <a:ext uri="{FF2B5EF4-FFF2-40B4-BE49-F238E27FC236}">
                  <a16:creationId xmlns:a16="http://schemas.microsoft.com/office/drawing/2014/main" id="{5D7F2296-1D46-4E7D-960E-6A988B9D4A92}"/>
                </a:ext>
              </a:extLst>
            </p:cNvPr>
            <p:cNvGrpSpPr/>
            <p:nvPr/>
          </p:nvGrpSpPr>
          <p:grpSpPr>
            <a:xfrm>
              <a:off x="-248890" y="887934"/>
              <a:ext cx="9476024" cy="5970066"/>
              <a:chOff x="1191979" y="867878"/>
              <a:chExt cx="9476024" cy="5970066"/>
            </a:xfrm>
          </p:grpSpPr>
          <p:sp>
            <p:nvSpPr>
              <p:cNvPr id="2" name="TextBox 1"/>
              <p:cNvSpPr txBox="1"/>
              <p:nvPr/>
            </p:nvSpPr>
            <p:spPr>
              <a:xfrm rot="19820213">
                <a:off x="1191979" y="867878"/>
                <a:ext cx="5289076" cy="646331"/>
              </a:xfrm>
              <a:prstGeom prst="rect">
                <a:avLst/>
              </a:prstGeom>
              <a:noFill/>
            </p:spPr>
            <p:txBody>
              <a:bodyPr wrap="square" rtlCol="0">
                <a:spAutoFit/>
              </a:bodyPr>
              <a:lstStyle/>
              <a:p>
                <a:r>
                  <a:rPr lang="en-US" sz="3600" b="1" u="sng" dirty="0">
                    <a:solidFill>
                      <a:srgbClr val="FFFF00"/>
                    </a:solidFill>
                  </a:rPr>
                  <a:t>New exodus-deliverance</a:t>
                </a:r>
              </a:p>
            </p:txBody>
          </p:sp>
          <p:sp>
            <p:nvSpPr>
              <p:cNvPr id="3" name="TextBox 2"/>
              <p:cNvSpPr txBox="1"/>
              <p:nvPr/>
            </p:nvSpPr>
            <p:spPr>
              <a:xfrm>
                <a:off x="3842200" y="1750313"/>
                <a:ext cx="6119059" cy="3539430"/>
              </a:xfrm>
              <a:prstGeom prst="rect">
                <a:avLst/>
              </a:prstGeom>
              <a:noFill/>
            </p:spPr>
            <p:txBody>
              <a:bodyPr wrap="square" rtlCol="0">
                <a:spAutoFit/>
              </a:bodyPr>
              <a:lstStyle/>
              <a:p>
                <a:r>
                  <a:rPr lang="en-US" sz="3200" b="1" dirty="0">
                    <a:solidFill>
                      <a:schemeClr val="bg1"/>
                    </a:solidFill>
                  </a:rPr>
                  <a:t>Shake up heavens &amp; earth</a:t>
                </a: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Nations to pay tribute to God</a:t>
                </a: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Freedom &amp; peace for Jerusalem</a:t>
                </a:r>
              </a:p>
            </p:txBody>
          </p:sp>
          <p:sp>
            <p:nvSpPr>
              <p:cNvPr id="4" name="TextBox 3"/>
              <p:cNvSpPr txBox="1"/>
              <p:nvPr/>
            </p:nvSpPr>
            <p:spPr>
              <a:xfrm>
                <a:off x="2039158" y="6191613"/>
                <a:ext cx="8628845" cy="646331"/>
              </a:xfrm>
              <a:prstGeom prst="rect">
                <a:avLst/>
              </a:prstGeom>
              <a:noFill/>
            </p:spPr>
            <p:txBody>
              <a:bodyPr wrap="square" rtlCol="0">
                <a:spAutoFit/>
              </a:bodyPr>
              <a:lstStyle/>
              <a:p>
                <a:pPr algn="r"/>
                <a:r>
                  <a:rPr lang="en-US" sz="3600" b="1" u="sng" dirty="0">
                    <a:solidFill>
                      <a:srgbClr val="FF5757"/>
                    </a:solidFill>
                  </a:rPr>
                  <a:t>New temple will be glorious and have peace</a:t>
                </a:r>
              </a:p>
            </p:txBody>
          </p:sp>
          <p:cxnSp>
            <p:nvCxnSpPr>
              <p:cNvPr id="9" name="Straight Connector 8"/>
              <p:cNvCxnSpPr/>
              <p:nvPr/>
            </p:nvCxnSpPr>
            <p:spPr>
              <a:xfrm>
                <a:off x="3205450" y="1788266"/>
                <a:ext cx="0" cy="3114942"/>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5453" y="2047741"/>
                <a:ext cx="636747"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86891" y="3520028"/>
                <a:ext cx="65530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92573" y="4903208"/>
                <a:ext cx="649627"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a:off x="9363669" y="1750315"/>
                <a:ext cx="922132" cy="4031873"/>
              </a:xfrm>
              <a:prstGeom prst="rightBrace">
                <a:avLst/>
              </a:prstGeom>
              <a:ln w="50800">
                <a:solidFill>
                  <a:srgbClr val="FF57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a:off x="10480409" y="3747752"/>
                <a:ext cx="0" cy="2443858"/>
              </a:xfrm>
              <a:prstGeom prst="straightConnector1">
                <a:avLst/>
              </a:prstGeom>
              <a:ln w="50800">
                <a:solidFill>
                  <a:srgbClr val="FF5757"/>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9816452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063D346-D9B9-48E4-A101-B324E05F93EC}"/>
              </a:ext>
            </a:extLst>
          </p:cNvPr>
          <p:cNvGrpSpPr/>
          <p:nvPr/>
        </p:nvGrpSpPr>
        <p:grpSpPr>
          <a:xfrm>
            <a:off x="-248890" y="129312"/>
            <a:ext cx="9476024" cy="6728688"/>
            <a:chOff x="-248890" y="129312"/>
            <a:chExt cx="9476024" cy="6728688"/>
          </a:xfrm>
        </p:grpSpPr>
        <p:sp>
          <p:nvSpPr>
            <p:cNvPr id="17" name="TextBox 16">
              <a:extLst>
                <a:ext uri="{FF2B5EF4-FFF2-40B4-BE49-F238E27FC236}">
                  <a16:creationId xmlns:a16="http://schemas.microsoft.com/office/drawing/2014/main" id="{2ADD59CC-C084-415C-B6C6-86F67439C316}"/>
                </a:ext>
              </a:extLst>
            </p:cNvPr>
            <p:cNvSpPr txBox="1"/>
            <p:nvPr/>
          </p:nvSpPr>
          <p:spPr>
            <a:xfrm>
              <a:off x="0" y="129312"/>
              <a:ext cx="2087418" cy="646331"/>
            </a:xfrm>
            <a:prstGeom prst="rect">
              <a:avLst/>
            </a:prstGeom>
            <a:noFill/>
          </p:spPr>
          <p:txBody>
            <a:bodyPr wrap="square" rtlCol="0">
              <a:spAutoFit/>
            </a:bodyPr>
            <a:lstStyle/>
            <a:p>
              <a:r>
                <a:rPr lang="en-US" sz="3600" b="1" u="sng" dirty="0">
                  <a:solidFill>
                    <a:srgbClr val="FF5757"/>
                  </a:solidFill>
                </a:rPr>
                <a:t>Promise</a:t>
              </a:r>
            </a:p>
          </p:txBody>
        </p:sp>
        <p:grpSp>
          <p:nvGrpSpPr>
            <p:cNvPr id="18" name="Group 17">
              <a:extLst>
                <a:ext uri="{FF2B5EF4-FFF2-40B4-BE49-F238E27FC236}">
                  <a16:creationId xmlns:a16="http://schemas.microsoft.com/office/drawing/2014/main" id="{2E9063AB-59A9-4E1B-9CEA-355087789F4B}"/>
                </a:ext>
              </a:extLst>
            </p:cNvPr>
            <p:cNvGrpSpPr/>
            <p:nvPr/>
          </p:nvGrpSpPr>
          <p:grpSpPr>
            <a:xfrm>
              <a:off x="-248890" y="887934"/>
              <a:ext cx="9476024" cy="5970066"/>
              <a:chOff x="1191979" y="867878"/>
              <a:chExt cx="9476024" cy="5970066"/>
            </a:xfrm>
          </p:grpSpPr>
          <p:sp>
            <p:nvSpPr>
              <p:cNvPr id="19" name="TextBox 18">
                <a:extLst>
                  <a:ext uri="{FF2B5EF4-FFF2-40B4-BE49-F238E27FC236}">
                    <a16:creationId xmlns:a16="http://schemas.microsoft.com/office/drawing/2014/main" id="{920F2C44-7929-4D2F-8BBC-2DEF32924C4D}"/>
                  </a:ext>
                </a:extLst>
              </p:cNvPr>
              <p:cNvSpPr txBox="1"/>
              <p:nvPr/>
            </p:nvSpPr>
            <p:spPr>
              <a:xfrm rot="19820213">
                <a:off x="1191979" y="867878"/>
                <a:ext cx="5289076" cy="646331"/>
              </a:xfrm>
              <a:prstGeom prst="rect">
                <a:avLst/>
              </a:prstGeom>
              <a:noFill/>
            </p:spPr>
            <p:txBody>
              <a:bodyPr wrap="square" rtlCol="0">
                <a:spAutoFit/>
              </a:bodyPr>
              <a:lstStyle/>
              <a:p>
                <a:r>
                  <a:rPr lang="en-US" sz="3600" b="1" u="sng" dirty="0">
                    <a:solidFill>
                      <a:srgbClr val="FFFF00"/>
                    </a:solidFill>
                  </a:rPr>
                  <a:t>New exodus-deliverance</a:t>
                </a:r>
              </a:p>
            </p:txBody>
          </p:sp>
          <p:sp>
            <p:nvSpPr>
              <p:cNvPr id="20" name="TextBox 19">
                <a:extLst>
                  <a:ext uri="{FF2B5EF4-FFF2-40B4-BE49-F238E27FC236}">
                    <a16:creationId xmlns:a16="http://schemas.microsoft.com/office/drawing/2014/main" id="{C4A5B957-87E9-49A3-8F45-A8743A2D5855}"/>
                  </a:ext>
                </a:extLst>
              </p:cNvPr>
              <p:cNvSpPr txBox="1"/>
              <p:nvPr/>
            </p:nvSpPr>
            <p:spPr>
              <a:xfrm>
                <a:off x="3842200" y="1750313"/>
                <a:ext cx="6119059" cy="4031873"/>
              </a:xfrm>
              <a:prstGeom prst="rect">
                <a:avLst/>
              </a:prstGeom>
              <a:noFill/>
            </p:spPr>
            <p:txBody>
              <a:bodyPr wrap="square" rtlCol="0">
                <a:spAutoFit/>
              </a:bodyPr>
              <a:lstStyle/>
              <a:p>
                <a:r>
                  <a:rPr lang="en-US" sz="3200" b="1" dirty="0">
                    <a:solidFill>
                      <a:schemeClr val="bg1"/>
                    </a:solidFill>
                  </a:rPr>
                  <a:t>Shake up heavens &amp; earth</a:t>
                </a:r>
              </a:p>
              <a:p>
                <a:r>
                  <a:rPr lang="en-US" sz="3200" b="1" dirty="0">
                    <a:solidFill>
                      <a:srgbClr val="FFFF00"/>
                    </a:solidFill>
                  </a:rPr>
                  <a:t>Shake up heavens &amp; earth</a:t>
                </a:r>
              </a:p>
              <a:p>
                <a:endParaRPr lang="en-US" sz="3200" b="1" dirty="0">
                  <a:solidFill>
                    <a:schemeClr val="bg1"/>
                  </a:solidFill>
                </a:endParaRPr>
              </a:p>
              <a:p>
                <a:r>
                  <a:rPr lang="en-US" sz="3200" b="1" dirty="0">
                    <a:solidFill>
                      <a:schemeClr val="bg1"/>
                    </a:solidFill>
                  </a:rPr>
                  <a:t>Nations to pay tribute to God</a:t>
                </a:r>
              </a:p>
              <a:p>
                <a:r>
                  <a:rPr lang="en-US" sz="3200" b="1" dirty="0">
                    <a:solidFill>
                      <a:srgbClr val="FFFF00"/>
                    </a:solidFill>
                  </a:rPr>
                  <a:t>Overthrow might of nations</a:t>
                </a:r>
              </a:p>
              <a:p>
                <a:endParaRPr lang="en-US" sz="3200" b="1" dirty="0">
                  <a:solidFill>
                    <a:schemeClr val="bg1"/>
                  </a:solidFill>
                </a:endParaRPr>
              </a:p>
              <a:p>
                <a:r>
                  <a:rPr lang="en-US" sz="3200" b="1" dirty="0">
                    <a:solidFill>
                      <a:schemeClr val="bg1"/>
                    </a:solidFill>
                  </a:rPr>
                  <a:t>Freedom &amp; peace for Jerusalem</a:t>
                </a:r>
              </a:p>
              <a:p>
                <a:r>
                  <a:rPr lang="en-US" sz="3200" b="1" dirty="0">
                    <a:solidFill>
                      <a:srgbClr val="FFFF00"/>
                    </a:solidFill>
                  </a:rPr>
                  <a:t>Zerubbabel servant &amp; signet ring</a:t>
                </a:r>
              </a:p>
            </p:txBody>
          </p:sp>
          <p:sp>
            <p:nvSpPr>
              <p:cNvPr id="21" name="TextBox 20">
                <a:extLst>
                  <a:ext uri="{FF2B5EF4-FFF2-40B4-BE49-F238E27FC236}">
                    <a16:creationId xmlns:a16="http://schemas.microsoft.com/office/drawing/2014/main" id="{9FB25547-405D-4129-87A7-86F23FDCAB98}"/>
                  </a:ext>
                </a:extLst>
              </p:cNvPr>
              <p:cNvSpPr txBox="1"/>
              <p:nvPr/>
            </p:nvSpPr>
            <p:spPr>
              <a:xfrm>
                <a:off x="2039158" y="6191613"/>
                <a:ext cx="8628845" cy="646331"/>
              </a:xfrm>
              <a:prstGeom prst="rect">
                <a:avLst/>
              </a:prstGeom>
              <a:noFill/>
            </p:spPr>
            <p:txBody>
              <a:bodyPr wrap="square" rtlCol="0">
                <a:spAutoFit/>
              </a:bodyPr>
              <a:lstStyle/>
              <a:p>
                <a:pPr algn="r"/>
                <a:r>
                  <a:rPr lang="en-US" sz="3600" b="1" u="sng" dirty="0">
                    <a:solidFill>
                      <a:srgbClr val="FF5757"/>
                    </a:solidFill>
                  </a:rPr>
                  <a:t>New temple will be glorious and have peace</a:t>
                </a:r>
              </a:p>
            </p:txBody>
          </p:sp>
          <p:cxnSp>
            <p:nvCxnSpPr>
              <p:cNvPr id="22" name="Straight Connector 21">
                <a:extLst>
                  <a:ext uri="{FF2B5EF4-FFF2-40B4-BE49-F238E27FC236}">
                    <a16:creationId xmlns:a16="http://schemas.microsoft.com/office/drawing/2014/main" id="{FD0BD515-8F53-460D-9553-F36350A2CC23}"/>
                  </a:ext>
                </a:extLst>
              </p:cNvPr>
              <p:cNvCxnSpPr/>
              <p:nvPr/>
            </p:nvCxnSpPr>
            <p:spPr>
              <a:xfrm>
                <a:off x="3205450" y="1788266"/>
                <a:ext cx="0" cy="3114942"/>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AEEDE0C-8760-4B07-BE55-3D3DDB02E03E}"/>
                  </a:ext>
                </a:extLst>
              </p:cNvPr>
              <p:cNvCxnSpPr/>
              <p:nvPr/>
            </p:nvCxnSpPr>
            <p:spPr>
              <a:xfrm>
                <a:off x="3205453" y="2047741"/>
                <a:ext cx="636747"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A393224-7089-49B2-BC71-8DA92EC25C39}"/>
                  </a:ext>
                </a:extLst>
              </p:cNvPr>
              <p:cNvCxnSpPr/>
              <p:nvPr/>
            </p:nvCxnSpPr>
            <p:spPr>
              <a:xfrm>
                <a:off x="3186891" y="3520028"/>
                <a:ext cx="65530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6C9B53D-F29C-4634-A202-67A74C7E7F83}"/>
                  </a:ext>
                </a:extLst>
              </p:cNvPr>
              <p:cNvCxnSpPr/>
              <p:nvPr/>
            </p:nvCxnSpPr>
            <p:spPr>
              <a:xfrm>
                <a:off x="3192573" y="4903208"/>
                <a:ext cx="649627"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Right Brace 26">
                <a:extLst>
                  <a:ext uri="{FF2B5EF4-FFF2-40B4-BE49-F238E27FC236}">
                    <a16:creationId xmlns:a16="http://schemas.microsoft.com/office/drawing/2014/main" id="{77D2BA51-76BF-407E-A442-93048AC48D76}"/>
                  </a:ext>
                </a:extLst>
              </p:cNvPr>
              <p:cNvSpPr/>
              <p:nvPr/>
            </p:nvSpPr>
            <p:spPr>
              <a:xfrm>
                <a:off x="9363669" y="1750315"/>
                <a:ext cx="922132" cy="4031873"/>
              </a:xfrm>
              <a:prstGeom prst="rightBrace">
                <a:avLst/>
              </a:prstGeom>
              <a:ln w="50800">
                <a:solidFill>
                  <a:srgbClr val="FF57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C265A96F-4399-4386-A34A-837115348A50}"/>
                  </a:ext>
                </a:extLst>
              </p:cNvPr>
              <p:cNvCxnSpPr/>
              <p:nvPr/>
            </p:nvCxnSpPr>
            <p:spPr>
              <a:xfrm>
                <a:off x="10480409" y="3747752"/>
                <a:ext cx="0" cy="2443858"/>
              </a:xfrm>
              <a:prstGeom prst="straightConnector1">
                <a:avLst/>
              </a:prstGeom>
              <a:ln w="50800">
                <a:solidFill>
                  <a:srgbClr val="FF5757"/>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61940458"/>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658641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2 Samuel 7.8-11 NET: “So now, say this to </a:t>
            </a:r>
            <a:r>
              <a:rPr lang="en-US" sz="3400" u="sng" dirty="0">
                <a:solidFill>
                  <a:schemeClr val="bg1"/>
                </a:solidFill>
              </a:rPr>
              <a:t>my servant David</a:t>
            </a:r>
            <a:r>
              <a:rPr lang="en-US" sz="3400" dirty="0">
                <a:solidFill>
                  <a:schemeClr val="bg1"/>
                </a:solidFill>
              </a:rPr>
              <a:t>, ‘This is what the LORD of Heaven’s Armies has said: I took you from the pasture and from your work as a shepherd to make you leader of my people Israel.  I was with you wherever you went, and I defeated all your enemies before you. Now I will make you as famous as the great men of the earth. I will establish a place for my people Israel and settle them there; they will live there and not be disturbed anymore. Violent men will not oppress them again, as they did in the beginning and during the time when I appointed judges to lead my people Israel. Instead, I will give you relief from all your enemies. The LORD declares to you that he himself will build a dynastic house for you. </a:t>
            </a:r>
          </a:p>
        </p:txBody>
      </p:sp>
    </p:spTree>
    <p:extLst>
      <p:ext uri="{BB962C8B-B14F-4D97-AF65-F5344CB8AC3E}">
        <p14:creationId xmlns:p14="http://schemas.microsoft.com/office/powerpoint/2010/main" val="103419154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12192000" cy="553997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2 Samuel 7.12-17 NET:  When the time comes for you to die, I will raise up your descendant, one of your own sons, to succeed you, and I will establish his kingdom.  He will build a house for my name, and I will make his dynasty permanent.  I will become his father and he will become my son. When he sins, I will correct him with the rod of men and with wounds inflicted by human beings.  But my loyal love will not be removed from him as I removed it from Saul, whom I removed from before you.  </a:t>
            </a:r>
            <a:r>
              <a:rPr lang="en-US" sz="3400" u="sng" dirty="0">
                <a:solidFill>
                  <a:schemeClr val="bg1"/>
                </a:solidFill>
              </a:rPr>
              <a:t>Your house and your kingdom will stand before me permanently; your dynasty will be permanent</a:t>
            </a:r>
            <a:r>
              <a:rPr lang="en-US" sz="3400" dirty="0">
                <a:solidFill>
                  <a:schemeClr val="bg1"/>
                </a:solidFill>
              </a:rPr>
              <a:t>.’”  Nathan told David all these words that were revealed to him.</a:t>
            </a:r>
          </a:p>
        </p:txBody>
      </p:sp>
    </p:spTree>
    <p:extLst>
      <p:ext uri="{BB962C8B-B14F-4D97-AF65-F5344CB8AC3E}">
        <p14:creationId xmlns:p14="http://schemas.microsoft.com/office/powerpoint/2010/main" val="408877958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79885" y="0"/>
            <a:ext cx="7802880" cy="449353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Isaiah 9.7 NET:  His dominion will be vast, and he will bring immeasurable prosperity. He will rule on David's throne and over David's kingdom, establishing it and strengthening it by promoting justice and fairness, from this time forward and </a:t>
            </a:r>
            <a:r>
              <a:rPr lang="en-US" sz="3400" u="sng" dirty="0">
                <a:solidFill>
                  <a:schemeClr val="bg1"/>
                </a:solidFill>
              </a:rPr>
              <a:t>forevermore</a:t>
            </a:r>
            <a:r>
              <a:rPr lang="en-US" sz="3400" dirty="0">
                <a:solidFill>
                  <a:schemeClr val="bg1"/>
                </a:solidFill>
              </a:rPr>
              <a:t>. The zeal of the LORD of Heaven’s Armies will accomplish this.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929" r="5536"/>
          <a:stretch/>
        </p:blipFill>
        <p:spPr>
          <a:xfrm>
            <a:off x="0" y="0"/>
            <a:ext cx="4389120" cy="6858000"/>
          </a:xfrm>
          <a:prstGeom prst="rect">
            <a:avLst/>
          </a:prstGeom>
        </p:spPr>
      </p:pic>
      <p:sp>
        <p:nvSpPr>
          <p:cNvPr id="3" name="TextBox 2"/>
          <p:cNvSpPr txBox="1"/>
          <p:nvPr/>
        </p:nvSpPr>
        <p:spPr>
          <a:xfrm>
            <a:off x="0" y="6150114"/>
            <a:ext cx="4389120" cy="707886"/>
          </a:xfrm>
          <a:prstGeom prst="rect">
            <a:avLst/>
          </a:prstGeom>
          <a:noFill/>
        </p:spPr>
        <p:txBody>
          <a:bodyPr wrap="square" rtlCol="0">
            <a:spAutoFit/>
          </a:bodyPr>
          <a:lstStyle/>
          <a:p>
            <a:pPr algn="ctr"/>
            <a:r>
              <a:rPr lang="en-US" sz="2000" b="1" dirty="0" err="1"/>
              <a:t>Cima</a:t>
            </a:r>
            <a:r>
              <a:rPr lang="en-US" sz="2000" b="1" dirty="0"/>
              <a:t> da </a:t>
            </a:r>
            <a:r>
              <a:rPr lang="en-US" sz="2000" b="1" dirty="0" err="1"/>
              <a:t>Conegliano</a:t>
            </a:r>
            <a:endParaRPr lang="en-US" sz="2000" b="1" dirty="0"/>
          </a:p>
          <a:p>
            <a:pPr algn="ctr"/>
            <a:r>
              <a:rPr lang="en-US" sz="2000" b="1" dirty="0"/>
              <a:t>italian-art.ru</a:t>
            </a:r>
          </a:p>
        </p:txBody>
      </p:sp>
    </p:spTree>
    <p:extLst>
      <p:ext uri="{BB962C8B-B14F-4D97-AF65-F5344CB8AC3E}">
        <p14:creationId xmlns:p14="http://schemas.microsoft.com/office/powerpoint/2010/main" val="23955528"/>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1431</Words>
  <Application>Microsoft Office PowerPoint</Application>
  <PresentationFormat>Widescreen</PresentationFormat>
  <Paragraphs>101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 BLANCA</vt:lpstr>
      <vt:lpstr>Arial</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38</cp:revision>
  <dcterms:created xsi:type="dcterms:W3CDTF">2016-03-16T20:42:46Z</dcterms:created>
  <dcterms:modified xsi:type="dcterms:W3CDTF">2020-11-19T11:46:23Z</dcterms:modified>
</cp:coreProperties>
</file>